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9" r:id="rId2"/>
    <p:sldId id="261" r:id="rId3"/>
    <p:sldId id="263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8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303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8A91B-5645-4A88-868B-41227DE5CDD7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1EAC9-2292-4600-B5DC-3EBA581CF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029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F244-D297-48C0-BEDD-21567BBA7434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6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E822E-0339-4142-B953-6F2CCA46E165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24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4A94-4E9C-40CB-BC54-A5E165966033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16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1D69C-77C5-413B-91A4-88F610067457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04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AE83-4E91-45D5-B4E5-B431CCF48EF4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64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941E-B359-426B-B01A-8BD92F390FD0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53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15F9F-712A-46C1-A9CA-16045207CC15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15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A220F-2532-4086-8B91-A0C5BE5FA384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44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C683B-80B0-45B6-AF7E-35EA52BFD418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9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E06-4738-4F81-8749-B6932D990900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28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69F0-3BD7-498C-8B55-E0D0AEB81FCC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2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EFD26-ACE8-44A4-816D-2AB3932D26D8}" type="datetime1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令和</a:t>
            </a:r>
            <a:r>
              <a:rPr kumimoji="1" lang="en-US" altLang="ja-JP"/>
              <a:t>7</a:t>
            </a:r>
            <a:r>
              <a:rPr kumimoji="1" lang="ja-JP" altLang="en-US"/>
              <a:t>年度愛知県特定健診・特定保健指導研修会（事業運営編）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48262" y="68796"/>
            <a:ext cx="1543050" cy="263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932F8-361E-4EFB-825F-B2B3AE71DC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352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zR00j5Nj2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forms.office.com/r/NhHawjbfu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293601" y="4865915"/>
            <a:ext cx="6276123" cy="4232018"/>
            <a:chOff x="293601" y="4485080"/>
            <a:chExt cx="6276123" cy="4232018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3601" y="4485080"/>
              <a:ext cx="6276123" cy="4232018"/>
            </a:xfrm>
            <a:prstGeom prst="rect">
              <a:avLst/>
            </a:prstGeom>
          </p:spPr>
        </p:pic>
        <p:sp>
          <p:nvSpPr>
            <p:cNvPr id="3" name="正方形/長方形 2"/>
            <p:cNvSpPr/>
            <p:nvPr/>
          </p:nvSpPr>
          <p:spPr>
            <a:xfrm>
              <a:off x="293601" y="5121506"/>
              <a:ext cx="561883" cy="8851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正方形/長方形 4"/>
          <p:cNvSpPr/>
          <p:nvPr/>
        </p:nvSpPr>
        <p:spPr>
          <a:xfrm>
            <a:off x="391063" y="258417"/>
            <a:ext cx="5751320" cy="45152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①動画視聴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下記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より動画をご視聴ください。（約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事前の動画視聴が困難な方は、当日午後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分から、会場にて再生いたします。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　　　　　　　　　　　　　　　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QR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コードはこちら↓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https://youtu.be/7zR00j5Nj2Y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②アンケート回答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下記にご回答をお願いいたします。（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分）　　　　　　　　　　　　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コードはこちら↓　　　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4"/>
              </a:rPr>
              <a:t>https://forms.office.com/r/NhHawjbfuC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③ワークシート作成（ページ２）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ページ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の赤い点線内を記載できる範囲で記載いただき、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当日印刷してお持ちください。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所属機関の関係で、記載が難しい場合は図の確認までをお願いいたします。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図の項目を追記していただいてもかまいません。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513774" y="6584657"/>
            <a:ext cx="2055950" cy="311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（データヘルス計画など）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710515" y="7073835"/>
            <a:ext cx="1731349" cy="311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（データヘルス計画など）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211" y="2118143"/>
            <a:ext cx="999076" cy="999076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946924" y="3537701"/>
            <a:ext cx="1155746" cy="4855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20.1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18.6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18.4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67804" y="4829459"/>
            <a:ext cx="5751320" cy="377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～参考となるデータソースの例～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63939" y="6406498"/>
            <a:ext cx="6378384" cy="24032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91063" y="9174503"/>
            <a:ext cx="65196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　国立保健医療科学院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短期研修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「生活習慣病対策健診・保健指導の企画・運営・評価に関する研修」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Ⅱ-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１．生活習慣病対策としての特定健診・特定保健指導　　資料より改変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570938" y="7697192"/>
            <a:ext cx="2344226" cy="3110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（法定報告、データヘルス計画など）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7813" y="953494"/>
            <a:ext cx="688760" cy="688760"/>
          </a:xfrm>
          <a:prstGeom prst="rect">
            <a:avLst/>
          </a:prstGeom>
        </p:spPr>
      </p:pic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39824886-52CE-4961-7410-5D4291CF7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43639" y="16699"/>
            <a:ext cx="1543050" cy="263702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ページ</a:t>
            </a:r>
            <a:fld id="{CE3932F8-361E-4EFB-825F-B2B3AE71DC4D}" type="slidenum">
              <a:rPr kumimoji="1" lang="ja-JP" altLang="en-US" smtClean="0">
                <a:solidFill>
                  <a:schemeClr val="tx1"/>
                </a:solidFill>
              </a:rPr>
              <a:t>1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フッター プレースホルダー 11">
            <a:extLst>
              <a:ext uri="{FF2B5EF4-FFF2-40B4-BE49-F238E27FC236}">
                <a16:creationId xmlns:a16="http://schemas.microsoft.com/office/drawing/2014/main" id="{183C180D-B95B-BDE0-9F30-A0462A2EF6D0}"/>
              </a:ext>
            </a:extLst>
          </p:cNvPr>
          <p:cNvSpPr txBox="1">
            <a:spLocks/>
          </p:cNvSpPr>
          <p:nvPr/>
        </p:nvSpPr>
        <p:spPr>
          <a:xfrm>
            <a:off x="-483137" y="9552982"/>
            <a:ext cx="458741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>
                <a:solidFill>
                  <a:schemeClr val="tx1"/>
                </a:solidFill>
              </a:rPr>
              <a:t>令和</a:t>
            </a:r>
            <a:r>
              <a:rPr kumimoji="1" lang="en-US" altLang="ja-JP">
                <a:solidFill>
                  <a:schemeClr val="tx1"/>
                </a:solidFill>
              </a:rPr>
              <a:t>7</a:t>
            </a:r>
            <a:r>
              <a:rPr kumimoji="1" lang="ja-JP" altLang="en-US">
                <a:solidFill>
                  <a:schemeClr val="tx1"/>
                </a:solidFill>
              </a:rPr>
              <a:t>年度愛知県特定健診・特定保健指導研修会（事業運営編）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7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409465" y="220421"/>
            <a:ext cx="3265135" cy="4693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上矢印 31"/>
          <p:cNvSpPr/>
          <p:nvPr/>
        </p:nvSpPr>
        <p:spPr>
          <a:xfrm>
            <a:off x="31052" y="1180143"/>
            <a:ext cx="6782280" cy="710698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0600" y="129654"/>
            <a:ext cx="2804351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14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関連図の一例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2992" y="755632"/>
            <a:ext cx="6428679" cy="4230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医療費適正化（脳血管疾患、虚血性心疾患等の減少）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01207" y="1311967"/>
            <a:ext cx="1155746" cy="54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メタボリックシンドローム割合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25185" y="2231574"/>
            <a:ext cx="6461754" cy="971937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2"/>
          </a:p>
        </p:txBody>
      </p:sp>
      <p:sp>
        <p:nvSpPr>
          <p:cNvPr id="28" name="正方形/長方形 27"/>
          <p:cNvSpPr/>
          <p:nvPr/>
        </p:nvSpPr>
        <p:spPr>
          <a:xfrm>
            <a:off x="1915567" y="4020823"/>
            <a:ext cx="1380091" cy="4849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No.16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（毎日間食割合）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543331" y="4009163"/>
            <a:ext cx="1356664" cy="4966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No.10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（運動習慣割合）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220600" y="4016349"/>
            <a:ext cx="1584685" cy="4949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No.19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（飲酒割合）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463785" y="5153567"/>
            <a:ext cx="1155746" cy="22506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2469657" y="5381346"/>
            <a:ext cx="1419180" cy="2689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その他の保健指導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352065" y="6054333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参加勧奨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805285" y="5722907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実施率向上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47064" y="8058061"/>
            <a:ext cx="6567967" cy="2527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普及啓発事業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765886" y="1324736"/>
            <a:ext cx="1155746" cy="54344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666489" y="2655358"/>
            <a:ext cx="1155746" cy="4855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052421" y="2640593"/>
            <a:ext cx="1155746" cy="4855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416040" y="2643390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993749" y="2646931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37732" y="4511209"/>
            <a:ext cx="1571803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930545" y="4521941"/>
            <a:ext cx="1361519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556948" y="4521260"/>
            <a:ext cx="1343048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979682" y="5725560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2979236" y="6436268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528660" y="6054333"/>
            <a:ext cx="1155746" cy="4855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514676" y="6807418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148651" y="5890298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当日の初回面接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4007320" y="275783"/>
            <a:ext cx="1362269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特定健診データ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5419716" y="261195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事業や取り組み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20493" y="8420453"/>
            <a:ext cx="65196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　国立保健医療科学院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短期研修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「生活習慣病対策健診・保健指導の企画・運営・評価に関する研修」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Ⅱ-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１．生活習慣病対策としての特定健診・特定保健指導　　資料より改変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1474548" y="7133179"/>
            <a:ext cx="1155746" cy="3109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コラボヘルス</a:t>
            </a:r>
          </a:p>
        </p:txBody>
      </p:sp>
      <p:sp>
        <p:nvSpPr>
          <p:cNvPr id="93" name="正方形/長方形 92"/>
          <p:cNvSpPr/>
          <p:nvPr/>
        </p:nvSpPr>
        <p:spPr>
          <a:xfrm>
            <a:off x="4415876" y="7429251"/>
            <a:ext cx="1155746" cy="36688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被扶養者への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受診勧奨</a:t>
            </a:r>
          </a:p>
        </p:txBody>
      </p:sp>
      <p:sp>
        <p:nvSpPr>
          <p:cNvPr id="105" name="正方形/長方形 104"/>
          <p:cNvSpPr/>
          <p:nvPr/>
        </p:nvSpPr>
        <p:spPr>
          <a:xfrm>
            <a:off x="541229" y="6362932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支援者のスキル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805285" y="6440378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受診率向上</a:t>
            </a:r>
          </a:p>
        </p:txBody>
      </p:sp>
      <p:sp>
        <p:nvSpPr>
          <p:cNvPr id="112" name="正方形/長方形 111"/>
          <p:cNvSpPr/>
          <p:nvPr/>
        </p:nvSpPr>
        <p:spPr>
          <a:xfrm>
            <a:off x="1067718" y="7582323"/>
            <a:ext cx="1155746" cy="3109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委託機関との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50432" y="6848330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の活用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09465" y="249209"/>
            <a:ext cx="850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凡例</a:t>
            </a:r>
          </a:p>
        </p:txBody>
      </p:sp>
      <p:sp>
        <p:nvSpPr>
          <p:cNvPr id="96" name="正方形/長方形 95"/>
          <p:cNvSpPr/>
          <p:nvPr/>
        </p:nvSpPr>
        <p:spPr>
          <a:xfrm>
            <a:off x="2733091" y="7226398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マンパワー</a:t>
            </a:r>
          </a:p>
        </p:txBody>
      </p:sp>
      <p:sp>
        <p:nvSpPr>
          <p:cNvPr id="117" name="正方形/長方形 116"/>
          <p:cNvSpPr/>
          <p:nvPr/>
        </p:nvSpPr>
        <p:spPr>
          <a:xfrm>
            <a:off x="147064" y="8821203"/>
            <a:ext cx="6542690" cy="81474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メタボ該当　　　　　　 ：　　　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保健指導終了者割合　：　　　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保健指導未実施者割合：　　　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非メタボ　　　　　　　：　　　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未受診者　　　　　　　：　　　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95940" y="2271713"/>
            <a:ext cx="1226295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（血圧高値割合）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1930545" y="2271713"/>
            <a:ext cx="1259417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（血糖高値割合）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3298272" y="2271713"/>
            <a:ext cx="1465941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（脂質異常割合）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976195" y="2271711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（喫煙割合）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332915" y="6807812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受診勧奨</a:t>
            </a:r>
          </a:p>
        </p:txBody>
      </p:sp>
      <p:sp>
        <p:nvSpPr>
          <p:cNvPr id="100" name="正方形/長方形 99"/>
          <p:cNvSpPr/>
          <p:nvPr/>
        </p:nvSpPr>
        <p:spPr>
          <a:xfrm>
            <a:off x="220600" y="3288774"/>
            <a:ext cx="6461071" cy="431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腹囲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2cm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かつ体重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2kg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の減量達成</a:t>
            </a:r>
          </a:p>
        </p:txBody>
      </p:sp>
      <p:sp>
        <p:nvSpPr>
          <p:cNvPr id="104" name="正方形/長方形 103"/>
          <p:cNvSpPr/>
          <p:nvPr/>
        </p:nvSpPr>
        <p:spPr>
          <a:xfrm>
            <a:off x="4487604" y="3293688"/>
            <a:ext cx="1155746" cy="56865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-5850" y="8749605"/>
            <a:ext cx="684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5164880" y="4009163"/>
            <a:ext cx="1372482" cy="4756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No.11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（身体活動割合）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164880" y="4508560"/>
            <a:ext cx="1372481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：　　％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角丸四角形吹き出し 55"/>
          <p:cNvSpPr/>
          <p:nvPr/>
        </p:nvSpPr>
        <p:spPr>
          <a:xfrm>
            <a:off x="3359338" y="1222348"/>
            <a:ext cx="3453993" cy="994080"/>
          </a:xfrm>
          <a:prstGeom prst="wedgeRoundRectCallout">
            <a:avLst>
              <a:gd name="adj1" fmla="val -55802"/>
              <a:gd name="adj2" fmla="val 40532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例：保健指導判定値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収縮期血圧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130mmHg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以上、拡張期血圧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85mmHg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空腹時血糖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HbA1c5.6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空腹時中性脂肪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コレステロール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コレステロール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未満</a:t>
            </a:r>
          </a:p>
        </p:txBody>
      </p:sp>
      <p:sp>
        <p:nvSpPr>
          <p:cNvPr id="57" name="角丸四角形吹き出し 56"/>
          <p:cNvSpPr/>
          <p:nvPr/>
        </p:nvSpPr>
        <p:spPr>
          <a:xfrm>
            <a:off x="78678" y="5109115"/>
            <a:ext cx="2352106" cy="523872"/>
          </a:xfrm>
          <a:prstGeom prst="wedgeRoundRectCallout">
            <a:avLst>
              <a:gd name="adj1" fmla="val -5756"/>
              <a:gd name="adj2" fmla="val -64616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例：生活習慣病のリスクを高める量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合以上、女性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（飲酒日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日当たりの飲酒量）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503E4587-0BAA-DDB3-8401-ADD64113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37412" y="-7480"/>
            <a:ext cx="1543050" cy="263702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ページ</a:t>
            </a:r>
            <a:fld id="{CE3932F8-361E-4EFB-825F-B2B3AE71DC4D}" type="slidenum">
              <a:rPr kumimoji="1" lang="ja-JP" altLang="en-US" smtClean="0">
                <a:solidFill>
                  <a:schemeClr val="tx1"/>
                </a:solidFill>
              </a:rPr>
              <a:t>2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フッター プレースホルダー 11">
            <a:extLst>
              <a:ext uri="{FF2B5EF4-FFF2-40B4-BE49-F238E27FC236}">
                <a16:creationId xmlns:a16="http://schemas.microsoft.com/office/drawing/2014/main" id="{6A328B6A-969A-E56F-A603-365F6C4DA645}"/>
              </a:ext>
            </a:extLst>
          </p:cNvPr>
          <p:cNvSpPr txBox="1">
            <a:spLocks/>
          </p:cNvSpPr>
          <p:nvPr/>
        </p:nvSpPr>
        <p:spPr>
          <a:xfrm>
            <a:off x="-483137" y="9552982"/>
            <a:ext cx="458741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>
                <a:solidFill>
                  <a:schemeClr val="tx1"/>
                </a:solidFill>
              </a:rPr>
              <a:t>令和</a:t>
            </a:r>
            <a:r>
              <a:rPr kumimoji="1" lang="en-US" altLang="ja-JP">
                <a:solidFill>
                  <a:schemeClr val="tx1"/>
                </a:solidFill>
              </a:rPr>
              <a:t>7</a:t>
            </a:r>
            <a:r>
              <a:rPr kumimoji="1" lang="ja-JP" altLang="en-US">
                <a:solidFill>
                  <a:schemeClr val="tx1"/>
                </a:solidFill>
              </a:rPr>
              <a:t>年度愛知県特定健診・特定保健指導研修会（事業運営編）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371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409465" y="303548"/>
            <a:ext cx="3265135" cy="4693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上矢印 31"/>
          <p:cNvSpPr/>
          <p:nvPr/>
        </p:nvSpPr>
        <p:spPr>
          <a:xfrm>
            <a:off x="31052" y="1272795"/>
            <a:ext cx="6782280" cy="7106984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6517" y="407388"/>
            <a:ext cx="3138738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14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関連図の一例（愛知県）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2992" y="838759"/>
            <a:ext cx="6428679" cy="4230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医療費適正化（脳血管疾患、虚血性心疾患等の減少）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24444" y="1421143"/>
            <a:ext cx="1232509" cy="5195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（メタボリックシンドローム割合）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25185" y="2240961"/>
            <a:ext cx="6461754" cy="1083310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2">
              <a:solidFill>
                <a:srgbClr val="FF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915567" y="4103950"/>
            <a:ext cx="1380091" cy="4849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No.16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（毎日間食割合）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543331" y="4092290"/>
            <a:ext cx="1356664" cy="4966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No.10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（運動習慣割合）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47064" y="4105848"/>
            <a:ext cx="1658221" cy="4858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No.19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（飲酒割合）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463785" y="5379915"/>
            <a:ext cx="1155746" cy="22506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2469657" y="5607694"/>
            <a:ext cx="1419180" cy="2689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その他の保健指導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4352065" y="6280681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参加勧奨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805285" y="5949255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特定保健指導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実施率向上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47064" y="8141188"/>
            <a:ext cx="6567967" cy="2527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普及啓発事業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765886" y="1417873"/>
            <a:ext cx="1155746" cy="53343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16.5%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16.2%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16.4%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320493" y="2694417"/>
            <a:ext cx="1501742" cy="59173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12.8%)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13.1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889820" y="2679652"/>
            <a:ext cx="1224856" cy="59958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40.2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41.4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346384" y="2653829"/>
            <a:ext cx="1279722" cy="61154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24.6%)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24.1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  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001319" y="2657258"/>
            <a:ext cx="1281298" cy="63041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20.9%)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11.0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47064" y="4594336"/>
            <a:ext cx="1662471" cy="6181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14.8%)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13.8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930545" y="4605068"/>
            <a:ext cx="1361519" cy="6112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30.8%)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28.9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556948" y="4604387"/>
            <a:ext cx="1343048" cy="61188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29.2%)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29.5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979155" y="6666175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56.0%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59.2%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61.6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5519135" y="6280681"/>
            <a:ext cx="1155746" cy="4855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514676" y="7033766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148651" y="6392070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当日の初回面接</a:t>
            </a:r>
          </a:p>
        </p:txBody>
      </p:sp>
      <p:sp>
        <p:nvSpPr>
          <p:cNvPr id="128" name="正方形/長方形 127"/>
          <p:cNvSpPr/>
          <p:nvPr/>
        </p:nvSpPr>
        <p:spPr>
          <a:xfrm>
            <a:off x="4007320" y="358910"/>
            <a:ext cx="1362269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特定健診データ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5419716" y="344322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事業や取り組み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20493" y="8503580"/>
            <a:ext cx="65196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　国立保健医療科学院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短期研修</a:t>
            </a: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「生活習慣病対策健診・保健指導の企画・運営・評価に関する研修」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Ⅱ-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１．生活習慣病対策としての特定健診・特定保健指導　　資料より改変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1474548" y="7359527"/>
            <a:ext cx="1155746" cy="3109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コラボヘルス</a:t>
            </a:r>
          </a:p>
        </p:txBody>
      </p:sp>
      <p:sp>
        <p:nvSpPr>
          <p:cNvPr id="93" name="正方形/長方形 92"/>
          <p:cNvSpPr/>
          <p:nvPr/>
        </p:nvSpPr>
        <p:spPr>
          <a:xfrm>
            <a:off x="4415876" y="7655599"/>
            <a:ext cx="1155746" cy="36688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被扶養者への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受診勧奨</a:t>
            </a:r>
          </a:p>
        </p:txBody>
      </p:sp>
      <p:sp>
        <p:nvSpPr>
          <p:cNvPr id="105" name="正方形/長方形 104"/>
          <p:cNvSpPr/>
          <p:nvPr/>
        </p:nvSpPr>
        <p:spPr>
          <a:xfrm>
            <a:off x="541229" y="6853688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支援者のスキル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805285" y="6666726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受診率向上</a:t>
            </a:r>
          </a:p>
        </p:txBody>
      </p:sp>
      <p:sp>
        <p:nvSpPr>
          <p:cNvPr id="112" name="正方形/長方形 111"/>
          <p:cNvSpPr/>
          <p:nvPr/>
        </p:nvSpPr>
        <p:spPr>
          <a:xfrm>
            <a:off x="1067718" y="7808671"/>
            <a:ext cx="1155746" cy="3109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委託機関との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連携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250432" y="7173831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の活用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09465" y="332336"/>
            <a:ext cx="850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凡例</a:t>
            </a:r>
          </a:p>
        </p:txBody>
      </p:sp>
      <p:sp>
        <p:nvSpPr>
          <p:cNvPr id="96" name="正方形/長方形 95"/>
          <p:cNvSpPr/>
          <p:nvPr/>
        </p:nvSpPr>
        <p:spPr>
          <a:xfrm>
            <a:off x="2733091" y="7452746"/>
            <a:ext cx="1155746" cy="2550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マンパワー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95940" y="2320297"/>
            <a:ext cx="1226295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（血圧高値割合）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1930545" y="2301247"/>
            <a:ext cx="1259417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（血糖高値割合）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3298272" y="2291722"/>
            <a:ext cx="1465941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（脂質異常割合）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976195" y="2291720"/>
            <a:ext cx="1155746" cy="355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リスク因子改値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（喫煙割合）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332915" y="7034160"/>
            <a:ext cx="1155746" cy="35516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特定健診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受診勧奨</a:t>
            </a:r>
          </a:p>
        </p:txBody>
      </p:sp>
      <p:sp>
        <p:nvSpPr>
          <p:cNvPr id="100" name="正方形/長方形 99"/>
          <p:cNvSpPr/>
          <p:nvPr/>
        </p:nvSpPr>
        <p:spPr>
          <a:xfrm>
            <a:off x="220600" y="3467151"/>
            <a:ext cx="6461071" cy="4310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腹囲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2cm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かつ体重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2kg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の減量達成</a:t>
            </a:r>
          </a:p>
        </p:txBody>
      </p:sp>
      <p:sp>
        <p:nvSpPr>
          <p:cNvPr id="104" name="正方形/長方形 103"/>
          <p:cNvSpPr/>
          <p:nvPr/>
        </p:nvSpPr>
        <p:spPr>
          <a:xfrm>
            <a:off x="4502958" y="3462415"/>
            <a:ext cx="1155746" cy="56865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-5850" y="8832732"/>
            <a:ext cx="684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5164880" y="4092290"/>
            <a:ext cx="1372482" cy="4756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生活習慣改善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標準的な質問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No.11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（身体活動割合）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164880" y="4591687"/>
            <a:ext cx="1372481" cy="60619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(R1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40.2%)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42.3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19196" y="44980"/>
            <a:ext cx="3088971" cy="372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（記載例）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22235" y="6289549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</a:t>
            </a:r>
            <a:endParaRPr lang="en-US" altLang="ja-JP" sz="9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「特定健康診査・特定保健指導の実施状況」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90785" y="1980564"/>
            <a:ext cx="3429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厚生労働省「特定健康診査・特定保健指導の実施状況」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3024321" y="5224120"/>
            <a:ext cx="52297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愛知県「特定健康診査・特定保健指導情報データを活用した分析・評価」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2976447" y="5936413"/>
            <a:ext cx="1155746" cy="4855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R2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24.7%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R3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27.7%</a:t>
            </a:r>
          </a:p>
          <a:p>
            <a:pPr algn="ctr"/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31.6%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1889820" y="7036649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</a:t>
            </a:r>
            <a:endParaRPr lang="en-US" altLang="ja-JP" sz="9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「特定健康診査・特定保健指導の実施状況」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564385" y="3293998"/>
            <a:ext cx="52297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愛知県「特定健康診査・特定保健指導情報データを活用した分析・評価」</a:t>
            </a:r>
          </a:p>
        </p:txBody>
      </p:sp>
      <p:sp>
        <p:nvSpPr>
          <p:cNvPr id="62" name="角丸四角形吹き出し 61"/>
          <p:cNvSpPr/>
          <p:nvPr/>
        </p:nvSpPr>
        <p:spPr>
          <a:xfrm>
            <a:off x="143810" y="5322041"/>
            <a:ext cx="2201345" cy="523872"/>
          </a:xfrm>
          <a:prstGeom prst="wedgeRoundRectCallout">
            <a:avLst>
              <a:gd name="adj1" fmla="val -5756"/>
              <a:gd name="adj2" fmla="val -64616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生活習慣病のリスクを高める量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合以上、女性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（飲酒日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日当たりの飲酒量）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128014" y="8894954"/>
            <a:ext cx="6542690" cy="81474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(R4)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メタボ該当                 ：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保健指導終了者割合　：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保健指導未実施者割合：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非メタボ　　　　　　　： 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--.-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未受診者　　　　　　　：</a:t>
            </a:r>
            <a:r>
              <a:rPr kumimoji="1" lang="en-US" altLang="ja-JP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38.4</a:t>
            </a: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3655089" y="9465913"/>
            <a:ext cx="3429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厚生労働省「特定健康診査・特定保健指導の実施状況」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74D04EAD-83A8-4FB8-0F68-8B4D3AE06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56933" y="-10821"/>
            <a:ext cx="1543050" cy="263702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ページ</a:t>
            </a:r>
            <a:fld id="{CE3932F8-361E-4EFB-825F-B2B3AE71DC4D}" type="slidenum">
              <a:rPr kumimoji="1" lang="ja-JP" altLang="en-US" smtClean="0">
                <a:solidFill>
                  <a:schemeClr val="tx1"/>
                </a:solidFill>
              </a:rPr>
              <a:t>3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フッター プレースホルダー 11">
            <a:extLst>
              <a:ext uri="{FF2B5EF4-FFF2-40B4-BE49-F238E27FC236}">
                <a16:creationId xmlns:a16="http://schemas.microsoft.com/office/drawing/2014/main" id="{8455AFAF-93A9-3412-74D2-B91E7FA4F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83137" y="9552982"/>
            <a:ext cx="4587416" cy="527403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令和</a:t>
            </a:r>
            <a:r>
              <a:rPr kumimoji="1" lang="en-US" altLang="ja-JP" dirty="0">
                <a:solidFill>
                  <a:schemeClr val="tx1"/>
                </a:solidFill>
              </a:rPr>
              <a:t>7</a:t>
            </a:r>
            <a:r>
              <a:rPr kumimoji="1" lang="ja-JP" altLang="en-US" dirty="0">
                <a:solidFill>
                  <a:schemeClr val="tx1"/>
                </a:solidFill>
              </a:rPr>
              <a:t>年度愛知県特定健診・特定保健指導研修会（事業運営編）</a:t>
            </a:r>
          </a:p>
        </p:txBody>
      </p:sp>
      <p:sp>
        <p:nvSpPr>
          <p:cNvPr id="8" name="角丸四角形吹き出し 55">
            <a:extLst>
              <a:ext uri="{FF2B5EF4-FFF2-40B4-BE49-F238E27FC236}">
                <a16:creationId xmlns:a16="http://schemas.microsoft.com/office/drawing/2014/main" id="{28EF56BA-AB4F-6432-9BB6-FC4A99FE34DE}"/>
              </a:ext>
            </a:extLst>
          </p:cNvPr>
          <p:cNvSpPr/>
          <p:nvPr/>
        </p:nvSpPr>
        <p:spPr>
          <a:xfrm>
            <a:off x="3359338" y="1222348"/>
            <a:ext cx="3453993" cy="994080"/>
          </a:xfrm>
          <a:prstGeom prst="wedgeRoundRectCallout">
            <a:avLst>
              <a:gd name="adj1" fmla="val -55802"/>
              <a:gd name="adj2" fmla="val 40532"/>
              <a:gd name="adj3" fmla="val 16667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例：保健指導判定値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収縮期血圧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130mmHg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以上、拡張期血圧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85mmHg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空腹時血糖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HbA1c5.6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％以上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空腹時中性脂肪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コレステロール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以上、</a:t>
            </a:r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コレステロール</a:t>
            </a:r>
            <a:r>
              <a:rPr kumimoji="1"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40mg/dl</a:t>
            </a:r>
            <a:r>
              <a:rPr kumimoji="1"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未満</a:t>
            </a:r>
          </a:p>
        </p:txBody>
      </p:sp>
    </p:spTree>
    <p:extLst>
      <p:ext uri="{BB962C8B-B14F-4D97-AF65-F5344CB8AC3E}">
        <p14:creationId xmlns:p14="http://schemas.microsoft.com/office/powerpoint/2010/main" val="361210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790</TotalTime>
  <Words>1371</Words>
  <Application>Microsoft Office PowerPoint</Application>
  <PresentationFormat>A4 210 x 297 mm</PresentationFormat>
  <Paragraphs>281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　美穂</dc:creator>
  <cp:lastModifiedBy>加藤　美穂</cp:lastModifiedBy>
  <cp:revision>69</cp:revision>
  <cp:lastPrinted>2025-12-02T09:07:18Z</cp:lastPrinted>
  <dcterms:created xsi:type="dcterms:W3CDTF">2025-11-20T09:11:24Z</dcterms:created>
  <dcterms:modified xsi:type="dcterms:W3CDTF">2025-12-03T07:51:48Z</dcterms:modified>
</cp:coreProperties>
</file>