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6858000" cy="9906000" type="A4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FB7D"/>
    <a:srgbClr val="64F92F"/>
    <a:srgbClr val="39C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5779" autoAdjust="0"/>
    <p:restoredTop sz="94660"/>
  </p:normalViewPr>
  <p:slideViewPr>
    <p:cSldViewPr>
      <p:cViewPr varScale="1">
        <p:scale>
          <a:sx n="38" d="100"/>
          <a:sy n="38" d="100"/>
        </p:scale>
        <p:origin x="60" y="27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EC4FA-2FA9-42F1-BD84-CF420A2C91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55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FBCA8-8709-4F82-BBD1-70C4C14240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345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A2C6-8DCD-4559-8AA4-8C8586DEFE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572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764A-4032-45D4-A555-E8E4A97B54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209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C82A9-D455-4D77-83FE-BDCD458E81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57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31E6D-70E6-4C8D-B811-97DCF3B31D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4064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ED247-05B2-4724-ABEB-0A593572B2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593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E2E3-DF9B-4E92-838D-56E9733BAF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064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225C-16BB-4C52-9440-ED01011258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177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1E09C-0B56-47EB-ADC0-781789FA40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246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CD2A6-B413-4D99-8895-812B690A71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66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A7062131-64F3-4CE3-BF6C-28A22D01AC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60350" y="57150"/>
            <a:ext cx="3673475" cy="7747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b="1"/>
              <a:t>健診結果から今の自分の体を知る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1400"/>
              <a:t>～今の段階と将来の見通し～</a:t>
            </a:r>
            <a:endParaRPr lang="ja-JP" altLang="en-US"/>
          </a:p>
        </p:txBody>
      </p:sp>
      <p:graphicFrame>
        <p:nvGraphicFramePr>
          <p:cNvPr id="14449" name="Group 113"/>
          <p:cNvGraphicFramePr>
            <a:graphicFrameLocks noGrp="1"/>
          </p:cNvGraphicFramePr>
          <p:nvPr/>
        </p:nvGraphicFramePr>
        <p:xfrm>
          <a:off x="1811338" y="992188"/>
          <a:ext cx="2878137" cy="1370012"/>
        </p:xfrm>
        <a:graphic>
          <a:graphicData uri="http://schemas.openxmlformats.org/drawingml/2006/table">
            <a:tbl>
              <a:tblPr/>
              <a:tblGrid>
                <a:gridCol w="2878137">
                  <a:extLst>
                    <a:ext uri="{9D8B030D-6E8A-4147-A177-3AD203B41FA5}">
                      <a16:colId xmlns:a16="http://schemas.microsoft.com/office/drawing/2014/main" val="3068709177"/>
                    </a:ext>
                  </a:extLst>
                </a:gridCol>
              </a:tblGrid>
              <a:tr h="24454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現在の体重　　（　　　）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kg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身長　（　　　）ｃｍ　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367179"/>
                  </a:ext>
                </a:extLst>
              </a:tr>
              <a:tr h="39025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BMI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＝体重ｋｇ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/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（身長ｍ）</a:t>
                      </a:r>
                      <a:r>
                        <a:rPr kumimoji="1" lang="ja-JP" altLang="en-US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（　　　）</a:t>
                      </a:r>
                      <a:endParaRPr kumimoji="1" lang="ja-JP" altLang="en-US" sz="1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〔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基準　肥満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以上、普通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18.5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24.9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、痩せ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18.4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以下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〕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436813"/>
                  </a:ext>
                </a:extLst>
              </a:tr>
              <a:tr h="2715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　囲　　　　　（　　　）ｃｍ　　　　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〔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基準値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85cm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未満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〕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02863"/>
                  </a:ext>
                </a:extLst>
              </a:tr>
              <a:tr h="4636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過去の体重　（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歳頃）　（　　）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最高体重　　　（　　）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kg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（　　） 歳頃　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389970"/>
                  </a:ext>
                </a:extLst>
              </a:tr>
            </a:tbl>
          </a:graphicData>
        </a:graphic>
      </p:graphicFrame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1809750" y="2433638"/>
            <a:ext cx="2881313" cy="288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/>
              <a:t>内臓脂肪の蓄積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379538" y="7381875"/>
            <a:ext cx="960437" cy="4524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心電図検査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1000"/>
              <a:t>　</a:t>
            </a:r>
            <a:r>
              <a:rPr lang="ja-JP" altLang="en-US" sz="800"/>
              <a:t>所見（　　　　　　）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438150" y="8415338"/>
            <a:ext cx="863600" cy="293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動脈閉塞</a:t>
            </a:r>
            <a:endParaRPr lang="ja-JP" altLang="en-US" sz="800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430463" y="8404225"/>
            <a:ext cx="698500" cy="8445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1000"/>
              <a:t>脳血管疾患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1200"/>
              <a:t>□</a:t>
            </a:r>
            <a:r>
              <a:rPr lang="ja-JP" altLang="en-US" sz="1000"/>
              <a:t>脳梗塞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1200"/>
              <a:t>□</a:t>
            </a:r>
            <a:r>
              <a:rPr lang="ja-JP" altLang="en-US" sz="1000"/>
              <a:t>脳出血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1200"/>
              <a:t>□</a:t>
            </a:r>
            <a:r>
              <a:rPr lang="ja-JP" altLang="en-US" sz="1000"/>
              <a:t>脳卒中</a:t>
            </a:r>
            <a:endParaRPr lang="ja-JP" altLang="en-US" sz="800"/>
          </a:p>
        </p:txBody>
      </p:sp>
      <p:sp>
        <p:nvSpPr>
          <p:cNvPr id="2067" name="Rectangle 20"/>
          <p:cNvSpPr>
            <a:spLocks noChangeArrowheads="1"/>
          </p:cNvSpPr>
          <p:nvPr/>
        </p:nvSpPr>
        <p:spPr bwMode="auto">
          <a:xfrm>
            <a:off x="3575050" y="8963025"/>
            <a:ext cx="719138" cy="276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200"/>
              <a:t>□</a:t>
            </a:r>
            <a:r>
              <a:rPr lang="ja-JP" altLang="en-US" sz="1000"/>
              <a:t>人工透析</a:t>
            </a:r>
          </a:p>
        </p:txBody>
      </p:sp>
      <p:grpSp>
        <p:nvGrpSpPr>
          <p:cNvPr id="2068" name="Group 111"/>
          <p:cNvGrpSpPr>
            <a:grpSpLocks/>
          </p:cNvGrpSpPr>
          <p:nvPr/>
        </p:nvGrpSpPr>
        <p:grpSpPr bwMode="auto">
          <a:xfrm>
            <a:off x="2384425" y="9320213"/>
            <a:ext cx="2590800" cy="558800"/>
            <a:chOff x="1502" y="5871"/>
            <a:chExt cx="1632" cy="352"/>
          </a:xfrm>
        </p:grpSpPr>
        <p:sp>
          <p:nvSpPr>
            <p:cNvPr id="2151" name="AutoShape 19"/>
            <p:cNvSpPr>
              <a:spLocks noChangeArrowheads="1"/>
            </p:cNvSpPr>
            <p:nvPr/>
          </p:nvSpPr>
          <p:spPr bwMode="auto">
            <a:xfrm>
              <a:off x="1979" y="5871"/>
              <a:ext cx="680" cy="15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152" name="Rectangle 21"/>
            <p:cNvSpPr>
              <a:spLocks noChangeArrowheads="1"/>
            </p:cNvSpPr>
            <p:nvPr/>
          </p:nvSpPr>
          <p:spPr bwMode="auto">
            <a:xfrm>
              <a:off x="1502" y="6039"/>
              <a:ext cx="1632" cy="1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1100"/>
                <a:t>生活機能の低下・要介護状態・死亡</a:t>
              </a:r>
            </a:p>
          </p:txBody>
        </p:sp>
      </p:grpSp>
      <p:sp>
        <p:nvSpPr>
          <p:cNvPr id="2069" name="Rectangle 22"/>
          <p:cNvSpPr>
            <a:spLocks noChangeArrowheads="1"/>
          </p:cNvSpPr>
          <p:nvPr/>
        </p:nvSpPr>
        <p:spPr bwMode="auto">
          <a:xfrm>
            <a:off x="1704975" y="920750"/>
            <a:ext cx="3097213" cy="1870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0" name="AutoShape 23"/>
          <p:cNvSpPr>
            <a:spLocks noChangeArrowheads="1"/>
          </p:cNvSpPr>
          <p:nvPr/>
        </p:nvSpPr>
        <p:spPr bwMode="auto">
          <a:xfrm>
            <a:off x="15875" y="939800"/>
            <a:ext cx="287338" cy="187166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/>
              <a:t>摂取エネルギーの収支</a:t>
            </a:r>
          </a:p>
        </p:txBody>
      </p:sp>
      <p:sp>
        <p:nvSpPr>
          <p:cNvPr id="2071" name="AutoShape 24"/>
          <p:cNvSpPr>
            <a:spLocks noChangeArrowheads="1"/>
          </p:cNvSpPr>
          <p:nvPr/>
        </p:nvSpPr>
        <p:spPr bwMode="auto">
          <a:xfrm>
            <a:off x="6350" y="3544888"/>
            <a:ext cx="287338" cy="1800225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/>
              <a:t>血管障害の開始</a:t>
            </a:r>
          </a:p>
        </p:txBody>
      </p:sp>
      <p:sp>
        <p:nvSpPr>
          <p:cNvPr id="2072" name="AutoShape 25"/>
          <p:cNvSpPr>
            <a:spLocks noChangeArrowheads="1"/>
          </p:cNvSpPr>
          <p:nvPr/>
        </p:nvSpPr>
        <p:spPr bwMode="auto">
          <a:xfrm>
            <a:off x="11113" y="5962650"/>
            <a:ext cx="287337" cy="1584325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/>
              <a:t>臓器障害の発生</a:t>
            </a:r>
          </a:p>
        </p:txBody>
      </p:sp>
      <p:sp>
        <p:nvSpPr>
          <p:cNvPr id="2073" name="AutoShape 26"/>
          <p:cNvSpPr>
            <a:spLocks noChangeArrowheads="1"/>
          </p:cNvSpPr>
          <p:nvPr/>
        </p:nvSpPr>
        <p:spPr bwMode="auto">
          <a:xfrm>
            <a:off x="9525" y="7977188"/>
            <a:ext cx="287338" cy="1800225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/>
              <a:t>健康障害の発生</a:t>
            </a:r>
          </a:p>
        </p:txBody>
      </p:sp>
      <p:sp>
        <p:nvSpPr>
          <p:cNvPr id="2074" name="Text Box 27"/>
          <p:cNvSpPr txBox="1">
            <a:spLocks noChangeArrowheads="1"/>
          </p:cNvSpPr>
          <p:nvPr/>
        </p:nvSpPr>
        <p:spPr bwMode="auto">
          <a:xfrm>
            <a:off x="4294188" y="542925"/>
            <a:ext cx="2447925" cy="330200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400"/>
              <a:t>氏名</a:t>
            </a:r>
            <a:r>
              <a:rPr lang="ja-JP" altLang="en-US" sz="1400" u="sng"/>
              <a:t>　　　　　　　　　　　</a:t>
            </a:r>
            <a:r>
              <a:rPr lang="ja-JP" altLang="en-US" sz="1400"/>
              <a:t>（　　）歳</a:t>
            </a:r>
          </a:p>
        </p:txBody>
      </p:sp>
      <p:sp>
        <p:nvSpPr>
          <p:cNvPr id="2075" name="Rectangle 28"/>
          <p:cNvSpPr>
            <a:spLocks noChangeArrowheads="1"/>
          </p:cNvSpPr>
          <p:nvPr/>
        </p:nvSpPr>
        <p:spPr bwMode="auto">
          <a:xfrm>
            <a:off x="4292600" y="73025"/>
            <a:ext cx="1058863" cy="415925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男性用</a:t>
            </a:r>
          </a:p>
        </p:txBody>
      </p:sp>
      <p:sp>
        <p:nvSpPr>
          <p:cNvPr id="2076" name="Line 29"/>
          <p:cNvSpPr>
            <a:spLocks noChangeShapeType="1"/>
          </p:cNvSpPr>
          <p:nvPr/>
        </p:nvSpPr>
        <p:spPr bwMode="auto">
          <a:xfrm>
            <a:off x="749300" y="4108450"/>
            <a:ext cx="0" cy="9159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2077" name="AutoShape 30"/>
          <p:cNvCxnSpPr>
            <a:cxnSpLocks noChangeShapeType="1"/>
          </p:cNvCxnSpPr>
          <p:nvPr/>
        </p:nvCxnSpPr>
        <p:spPr bwMode="auto">
          <a:xfrm>
            <a:off x="1849438" y="7832725"/>
            <a:ext cx="1587" cy="3508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8" name="Rectangle 31"/>
          <p:cNvSpPr>
            <a:spLocks noChangeArrowheads="1"/>
          </p:cNvSpPr>
          <p:nvPr/>
        </p:nvSpPr>
        <p:spPr bwMode="auto">
          <a:xfrm>
            <a:off x="5589588" y="107950"/>
            <a:ext cx="1152525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>
                <a:latin typeface="Arial" panose="020B0604020202020204" pitchFamily="34" charset="0"/>
              </a:rPr>
              <a:t>A-2</a:t>
            </a:r>
          </a:p>
        </p:txBody>
      </p:sp>
      <p:sp>
        <p:nvSpPr>
          <p:cNvPr id="2079" name="Text Box 34"/>
          <p:cNvSpPr txBox="1">
            <a:spLocks noChangeArrowheads="1"/>
          </p:cNvSpPr>
          <p:nvPr/>
        </p:nvSpPr>
        <p:spPr bwMode="auto">
          <a:xfrm>
            <a:off x="4935538" y="8934450"/>
            <a:ext cx="720725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失明</a:t>
            </a:r>
          </a:p>
        </p:txBody>
      </p:sp>
      <p:sp>
        <p:nvSpPr>
          <p:cNvPr id="2080" name="Text Box 37"/>
          <p:cNvSpPr txBox="1">
            <a:spLocks noChangeArrowheads="1"/>
          </p:cNvSpPr>
          <p:nvPr/>
        </p:nvSpPr>
        <p:spPr bwMode="auto">
          <a:xfrm>
            <a:off x="1444625" y="8940800"/>
            <a:ext cx="86360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心不全</a:t>
            </a:r>
          </a:p>
        </p:txBody>
      </p:sp>
      <p:sp>
        <p:nvSpPr>
          <p:cNvPr id="2081" name="Line 44"/>
          <p:cNvSpPr>
            <a:spLocks noChangeShapeType="1"/>
          </p:cNvSpPr>
          <p:nvPr/>
        </p:nvSpPr>
        <p:spPr bwMode="auto">
          <a:xfrm>
            <a:off x="3208338" y="4930775"/>
            <a:ext cx="0" cy="808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2" name="Line 45"/>
          <p:cNvSpPr>
            <a:spLocks noChangeShapeType="1"/>
          </p:cNvSpPr>
          <p:nvPr/>
        </p:nvSpPr>
        <p:spPr bwMode="auto">
          <a:xfrm>
            <a:off x="4124325" y="4781550"/>
            <a:ext cx="0" cy="960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3" name="Line 46"/>
          <p:cNvSpPr>
            <a:spLocks noChangeShapeType="1"/>
          </p:cNvSpPr>
          <p:nvPr/>
        </p:nvSpPr>
        <p:spPr bwMode="auto">
          <a:xfrm flipH="1">
            <a:off x="6165850" y="4705350"/>
            <a:ext cx="0" cy="1020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4" name="Line 47"/>
          <p:cNvSpPr>
            <a:spLocks noChangeShapeType="1"/>
          </p:cNvSpPr>
          <p:nvPr/>
        </p:nvSpPr>
        <p:spPr bwMode="auto">
          <a:xfrm>
            <a:off x="4292600" y="5024438"/>
            <a:ext cx="0" cy="21605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5" name="Line 48"/>
          <p:cNvSpPr>
            <a:spLocks noChangeShapeType="1"/>
          </p:cNvSpPr>
          <p:nvPr/>
        </p:nvSpPr>
        <p:spPr bwMode="auto">
          <a:xfrm flipH="1" flipV="1">
            <a:off x="765175" y="5024438"/>
            <a:ext cx="35274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6" name="Line 49"/>
          <p:cNvSpPr>
            <a:spLocks noChangeShapeType="1"/>
          </p:cNvSpPr>
          <p:nvPr/>
        </p:nvSpPr>
        <p:spPr bwMode="auto">
          <a:xfrm flipH="1">
            <a:off x="4527550" y="6273800"/>
            <a:ext cx="0" cy="911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7" name="Line 50"/>
          <p:cNvSpPr>
            <a:spLocks noChangeShapeType="1"/>
          </p:cNvSpPr>
          <p:nvPr/>
        </p:nvSpPr>
        <p:spPr bwMode="auto">
          <a:xfrm>
            <a:off x="5300663" y="6286500"/>
            <a:ext cx="0" cy="898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8" name="Line 51"/>
          <p:cNvSpPr>
            <a:spLocks noChangeShapeType="1"/>
          </p:cNvSpPr>
          <p:nvPr/>
        </p:nvSpPr>
        <p:spPr bwMode="auto">
          <a:xfrm>
            <a:off x="6381750" y="6248400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9" name="Line 52"/>
          <p:cNvSpPr>
            <a:spLocks noChangeShapeType="1"/>
          </p:cNvSpPr>
          <p:nvPr/>
        </p:nvSpPr>
        <p:spPr bwMode="auto">
          <a:xfrm>
            <a:off x="2627313" y="6969125"/>
            <a:ext cx="4762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0" name="Line 53"/>
          <p:cNvSpPr>
            <a:spLocks noChangeShapeType="1"/>
          </p:cNvSpPr>
          <p:nvPr/>
        </p:nvSpPr>
        <p:spPr bwMode="auto">
          <a:xfrm>
            <a:off x="871538" y="6962775"/>
            <a:ext cx="0" cy="14525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1" name="Line 54"/>
          <p:cNvSpPr>
            <a:spLocks noChangeShapeType="1"/>
          </p:cNvSpPr>
          <p:nvPr/>
        </p:nvSpPr>
        <p:spPr bwMode="auto">
          <a:xfrm flipH="1" flipV="1">
            <a:off x="874713" y="6969125"/>
            <a:ext cx="1762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2" name="Line 55"/>
          <p:cNvSpPr>
            <a:spLocks noChangeShapeType="1"/>
          </p:cNvSpPr>
          <p:nvPr/>
        </p:nvSpPr>
        <p:spPr bwMode="auto">
          <a:xfrm>
            <a:off x="1844675" y="6681788"/>
            <a:ext cx="0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3" name="Line 56"/>
          <p:cNvSpPr>
            <a:spLocks noChangeShapeType="1"/>
          </p:cNvSpPr>
          <p:nvPr/>
        </p:nvSpPr>
        <p:spPr bwMode="auto">
          <a:xfrm flipH="1">
            <a:off x="4005263" y="4730750"/>
            <a:ext cx="28575" cy="2454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4" name="Rectangle 57"/>
          <p:cNvSpPr>
            <a:spLocks noChangeArrowheads="1"/>
          </p:cNvSpPr>
          <p:nvPr/>
        </p:nvSpPr>
        <p:spPr bwMode="auto">
          <a:xfrm>
            <a:off x="2636838" y="6561138"/>
            <a:ext cx="1223962" cy="2159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血管壁の抵抗増加</a:t>
            </a:r>
          </a:p>
        </p:txBody>
      </p:sp>
      <p:sp>
        <p:nvSpPr>
          <p:cNvPr id="2095" name="Line 58"/>
          <p:cNvSpPr>
            <a:spLocks noChangeShapeType="1"/>
          </p:cNvSpPr>
          <p:nvPr/>
        </p:nvSpPr>
        <p:spPr bwMode="auto">
          <a:xfrm flipH="1">
            <a:off x="2924175" y="7040563"/>
            <a:ext cx="10810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6" name="Line 59"/>
          <p:cNvSpPr>
            <a:spLocks noChangeShapeType="1"/>
          </p:cNvSpPr>
          <p:nvPr/>
        </p:nvSpPr>
        <p:spPr bwMode="auto">
          <a:xfrm flipH="1">
            <a:off x="2932113" y="7040563"/>
            <a:ext cx="0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7" name="Line 60"/>
          <p:cNvSpPr>
            <a:spLocks noChangeShapeType="1"/>
          </p:cNvSpPr>
          <p:nvPr/>
        </p:nvSpPr>
        <p:spPr bwMode="auto">
          <a:xfrm flipH="1">
            <a:off x="2782888" y="6962775"/>
            <a:ext cx="0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8" name="Line 61"/>
          <p:cNvSpPr>
            <a:spLocks noChangeShapeType="1"/>
          </p:cNvSpPr>
          <p:nvPr/>
        </p:nvSpPr>
        <p:spPr bwMode="auto">
          <a:xfrm flipH="1">
            <a:off x="2781300" y="6969125"/>
            <a:ext cx="1008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9" name="Line 62"/>
          <p:cNvSpPr>
            <a:spLocks noChangeShapeType="1"/>
          </p:cNvSpPr>
          <p:nvPr/>
        </p:nvSpPr>
        <p:spPr bwMode="auto">
          <a:xfrm>
            <a:off x="3787775" y="6959600"/>
            <a:ext cx="1588" cy="225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0" name="Rectangle 63"/>
          <p:cNvSpPr>
            <a:spLocks noChangeArrowheads="1"/>
          </p:cNvSpPr>
          <p:nvPr/>
        </p:nvSpPr>
        <p:spPr bwMode="auto">
          <a:xfrm>
            <a:off x="1038225" y="6562725"/>
            <a:ext cx="1439863" cy="2238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血管狭窄・虚血性変化</a:t>
            </a:r>
          </a:p>
        </p:txBody>
      </p:sp>
      <p:sp>
        <p:nvSpPr>
          <p:cNvPr id="2101" name="Line 64"/>
          <p:cNvSpPr>
            <a:spLocks noChangeShapeType="1"/>
          </p:cNvSpPr>
          <p:nvPr/>
        </p:nvSpPr>
        <p:spPr bwMode="auto">
          <a:xfrm>
            <a:off x="3360738" y="6786563"/>
            <a:ext cx="0" cy="1793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2" name="Line 65"/>
          <p:cNvSpPr>
            <a:spLocks noChangeShapeType="1"/>
          </p:cNvSpPr>
          <p:nvPr/>
        </p:nvSpPr>
        <p:spPr bwMode="auto">
          <a:xfrm flipH="1" flipV="1">
            <a:off x="3429000" y="5318125"/>
            <a:ext cx="2447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" name="Line 66"/>
          <p:cNvSpPr>
            <a:spLocks noChangeShapeType="1"/>
          </p:cNvSpPr>
          <p:nvPr/>
        </p:nvSpPr>
        <p:spPr bwMode="auto">
          <a:xfrm flipH="1">
            <a:off x="3429000" y="4905375"/>
            <a:ext cx="0" cy="414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4" name="Line 67"/>
          <p:cNvSpPr>
            <a:spLocks noChangeShapeType="1"/>
          </p:cNvSpPr>
          <p:nvPr/>
        </p:nvSpPr>
        <p:spPr bwMode="auto">
          <a:xfrm>
            <a:off x="5876925" y="4746625"/>
            <a:ext cx="0" cy="566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05" name="Group 68"/>
          <p:cNvGrpSpPr>
            <a:grpSpLocks/>
          </p:cNvGrpSpPr>
          <p:nvPr/>
        </p:nvGrpSpPr>
        <p:grpSpPr bwMode="auto">
          <a:xfrm>
            <a:off x="1773238" y="6273800"/>
            <a:ext cx="1584325" cy="298450"/>
            <a:chOff x="1117" y="3952"/>
            <a:chExt cx="998" cy="188"/>
          </a:xfrm>
        </p:grpSpPr>
        <p:sp>
          <p:nvSpPr>
            <p:cNvPr id="2147" name="Line 69"/>
            <p:cNvSpPr>
              <a:spLocks noChangeShapeType="1"/>
            </p:cNvSpPr>
            <p:nvPr/>
          </p:nvSpPr>
          <p:spPr bwMode="auto">
            <a:xfrm>
              <a:off x="1933" y="3952"/>
              <a:ext cx="0" cy="6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8" name="Line 70"/>
            <p:cNvSpPr>
              <a:spLocks noChangeShapeType="1"/>
            </p:cNvSpPr>
            <p:nvPr/>
          </p:nvSpPr>
          <p:spPr bwMode="auto">
            <a:xfrm flipH="1">
              <a:off x="1117" y="4027"/>
              <a:ext cx="9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9" name="Line 71"/>
            <p:cNvSpPr>
              <a:spLocks noChangeShapeType="1"/>
            </p:cNvSpPr>
            <p:nvPr/>
          </p:nvSpPr>
          <p:spPr bwMode="auto">
            <a:xfrm>
              <a:off x="2115" y="4027"/>
              <a:ext cx="0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0" name="Line 72"/>
            <p:cNvSpPr>
              <a:spLocks noChangeShapeType="1"/>
            </p:cNvSpPr>
            <p:nvPr/>
          </p:nvSpPr>
          <p:spPr bwMode="auto">
            <a:xfrm>
              <a:off x="1117" y="4021"/>
              <a:ext cx="0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06" name="Line 74"/>
          <p:cNvSpPr>
            <a:spLocks noChangeShapeType="1"/>
          </p:cNvSpPr>
          <p:nvPr/>
        </p:nvSpPr>
        <p:spPr bwMode="auto">
          <a:xfrm>
            <a:off x="3933825" y="8001000"/>
            <a:ext cx="0" cy="5699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7" name="Text Box 75"/>
          <p:cNvSpPr txBox="1">
            <a:spLocks noChangeArrowheads="1"/>
          </p:cNvSpPr>
          <p:nvPr/>
        </p:nvSpPr>
        <p:spPr bwMode="auto">
          <a:xfrm>
            <a:off x="3181350" y="7188200"/>
            <a:ext cx="1439863" cy="1189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64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尿蛋白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200"/>
              <a:t>□</a:t>
            </a:r>
            <a:r>
              <a:rPr lang="ja-JP" altLang="en-US" sz="1000"/>
              <a:t>微量アルブミン尿</a:t>
            </a:r>
          </a:p>
          <a:p>
            <a:pPr algn="l" eaLnBrk="1" hangingPunct="1"/>
            <a:r>
              <a:rPr lang="ja-JP" altLang="en-US" sz="800"/>
              <a:t>　あなたの値　　　　　　　基準値　</a:t>
            </a:r>
          </a:p>
          <a:p>
            <a:pPr algn="l" eaLnBrk="1" hangingPunct="1"/>
            <a:r>
              <a:rPr lang="ja-JP" altLang="en-US" sz="800"/>
              <a:t>　（　　）</a:t>
            </a:r>
            <a:r>
              <a:rPr lang="en-US" altLang="ja-JP" sz="800"/>
              <a:t>mg/</a:t>
            </a:r>
            <a:r>
              <a:rPr lang="ja-JP" altLang="en-US" sz="800"/>
              <a:t>ｇ</a:t>
            </a:r>
            <a:r>
              <a:rPr lang="ja-JP" altLang="en-US" sz="600"/>
              <a:t>クレアチニン 　</a:t>
            </a:r>
            <a:r>
              <a:rPr lang="en-US" altLang="ja-JP" sz="800"/>
              <a:t>〔</a:t>
            </a:r>
            <a:r>
              <a:rPr lang="ja-JP" altLang="en-US" sz="800"/>
              <a:t>～</a:t>
            </a:r>
            <a:r>
              <a:rPr lang="en-US" altLang="ja-JP" sz="800"/>
              <a:t>29〕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クレアチニン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/>
              <a:t>　</a:t>
            </a:r>
            <a:r>
              <a:rPr lang="ja-JP" altLang="en-US" sz="800"/>
              <a:t>あなたの値</a:t>
            </a:r>
            <a:r>
              <a:rPr lang="ja-JP" altLang="en-US" sz="1000"/>
              <a:t>　　　</a:t>
            </a:r>
            <a:r>
              <a:rPr lang="ja-JP" altLang="en-US" sz="800"/>
              <a:t>基準値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/>
              <a:t>　</a:t>
            </a:r>
            <a:r>
              <a:rPr lang="ja-JP" altLang="en-US" sz="800"/>
              <a:t>（　　　　）</a:t>
            </a:r>
            <a:r>
              <a:rPr lang="en-US" altLang="ja-JP" sz="800"/>
              <a:t>mg/dl</a:t>
            </a:r>
            <a:r>
              <a:rPr lang="ja-JP" altLang="en-US" sz="800"/>
              <a:t>　</a:t>
            </a:r>
            <a:r>
              <a:rPr lang="en-US" altLang="ja-JP" sz="800"/>
              <a:t>〔</a:t>
            </a:r>
            <a:r>
              <a:rPr lang="ja-JP" altLang="en-US" sz="800"/>
              <a:t>～</a:t>
            </a:r>
            <a:r>
              <a:rPr lang="en-US" altLang="ja-JP" sz="800"/>
              <a:t>1.19〕</a:t>
            </a:r>
          </a:p>
        </p:txBody>
      </p:sp>
      <p:sp>
        <p:nvSpPr>
          <p:cNvPr id="2108" name="Rectangle 76"/>
          <p:cNvSpPr>
            <a:spLocks noChangeArrowheads="1"/>
          </p:cNvSpPr>
          <p:nvPr/>
        </p:nvSpPr>
        <p:spPr bwMode="auto">
          <a:xfrm>
            <a:off x="1916113" y="5745163"/>
            <a:ext cx="2305050" cy="5445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/>
              <a:t>動脈硬化</a:t>
            </a:r>
          </a:p>
        </p:txBody>
      </p:sp>
      <p:sp>
        <p:nvSpPr>
          <p:cNvPr id="2109" name="Line 77"/>
          <p:cNvSpPr>
            <a:spLocks noChangeShapeType="1"/>
          </p:cNvSpPr>
          <p:nvPr/>
        </p:nvSpPr>
        <p:spPr bwMode="auto">
          <a:xfrm>
            <a:off x="5300663" y="760095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0" name="Line 78"/>
          <p:cNvSpPr>
            <a:spLocks noChangeShapeType="1"/>
          </p:cNvSpPr>
          <p:nvPr/>
        </p:nvSpPr>
        <p:spPr bwMode="auto">
          <a:xfrm>
            <a:off x="5300663" y="8408988"/>
            <a:ext cx="0" cy="515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1" name="Line 79"/>
          <p:cNvSpPr>
            <a:spLocks noChangeShapeType="1"/>
          </p:cNvSpPr>
          <p:nvPr/>
        </p:nvSpPr>
        <p:spPr bwMode="auto">
          <a:xfrm flipH="1">
            <a:off x="6381750" y="7546975"/>
            <a:ext cx="0" cy="234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2" name="Line 80"/>
          <p:cNvSpPr>
            <a:spLocks noChangeShapeType="1"/>
          </p:cNvSpPr>
          <p:nvPr/>
        </p:nvSpPr>
        <p:spPr bwMode="auto">
          <a:xfrm>
            <a:off x="3935413" y="8697913"/>
            <a:ext cx="0" cy="261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3" name="Text Box 81"/>
          <p:cNvSpPr txBox="1">
            <a:spLocks noChangeArrowheads="1"/>
          </p:cNvSpPr>
          <p:nvPr/>
        </p:nvSpPr>
        <p:spPr bwMode="auto">
          <a:xfrm>
            <a:off x="3573463" y="8575675"/>
            <a:ext cx="719137" cy="223838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腎不全</a:t>
            </a:r>
          </a:p>
        </p:txBody>
      </p:sp>
      <p:sp>
        <p:nvSpPr>
          <p:cNvPr id="2114" name="Line 82"/>
          <p:cNvSpPr>
            <a:spLocks noChangeShapeType="1"/>
          </p:cNvSpPr>
          <p:nvPr/>
        </p:nvSpPr>
        <p:spPr bwMode="auto">
          <a:xfrm flipH="1">
            <a:off x="1844675" y="8566150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15" name="Text Box 83"/>
          <p:cNvSpPr txBox="1">
            <a:spLocks noChangeArrowheads="1"/>
          </p:cNvSpPr>
          <p:nvPr/>
        </p:nvSpPr>
        <p:spPr bwMode="auto">
          <a:xfrm>
            <a:off x="1465263" y="8199438"/>
            <a:ext cx="792162" cy="40798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虚血性 </a:t>
            </a:r>
          </a:p>
          <a:p>
            <a:pPr algn="l" eaLnBrk="1" hangingPunct="1">
              <a:lnSpc>
                <a:spcPct val="55000"/>
              </a:lnSpc>
              <a:spcBef>
                <a:spcPct val="50000"/>
              </a:spcBef>
            </a:pPr>
            <a:r>
              <a:rPr lang="ja-JP" altLang="en-US" sz="1000"/>
              <a:t>    心疾患　</a:t>
            </a:r>
            <a:endParaRPr lang="ja-JP" altLang="en-US" sz="800"/>
          </a:p>
        </p:txBody>
      </p:sp>
      <p:sp>
        <p:nvSpPr>
          <p:cNvPr id="2116" name="Rectangle 85"/>
          <p:cNvSpPr>
            <a:spLocks noChangeArrowheads="1"/>
          </p:cNvSpPr>
          <p:nvPr/>
        </p:nvSpPr>
        <p:spPr bwMode="auto">
          <a:xfrm>
            <a:off x="533400" y="5168900"/>
            <a:ext cx="1358900" cy="1119188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82800" rIns="54000" bIns="82800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1000">
                <a:latin typeface="Arial" panose="020B0604020202020204" pitchFamily="34" charset="0"/>
              </a:rPr>
              <a:t>□</a:t>
            </a:r>
            <a:r>
              <a:rPr lang="ja-JP" altLang="en-US" sz="700">
                <a:latin typeface="Arial" panose="020B0604020202020204" pitchFamily="34" charset="0"/>
              </a:rPr>
              <a:t>頚部エコー検査</a:t>
            </a:r>
          </a:p>
          <a:p>
            <a:pPr algn="l" eaLnBrk="1" hangingPunct="1"/>
            <a:r>
              <a:rPr lang="ja-JP" altLang="en-US" sz="700">
                <a:latin typeface="Arial" panose="020B0604020202020204" pitchFamily="34" charset="0"/>
              </a:rPr>
              <a:t>　　内中膜複合肥厚度</a:t>
            </a:r>
          </a:p>
          <a:p>
            <a:pPr algn="l" eaLnBrk="1" hangingPunct="1"/>
            <a:r>
              <a:rPr lang="ja-JP" altLang="en-US" sz="700">
                <a:latin typeface="Arial" panose="020B0604020202020204" pitchFamily="34" charset="0"/>
              </a:rPr>
              <a:t>　　　右（　　　）</a:t>
            </a:r>
            <a:r>
              <a:rPr lang="en-US" altLang="ja-JP" sz="700">
                <a:latin typeface="Arial" panose="020B0604020202020204" pitchFamily="34" charset="0"/>
              </a:rPr>
              <a:t>mm</a:t>
            </a:r>
            <a:r>
              <a:rPr lang="ja-JP" altLang="en-US" sz="700">
                <a:latin typeface="Arial" panose="020B0604020202020204" pitchFamily="34" charset="0"/>
              </a:rPr>
              <a:t>　左（　　　）</a:t>
            </a:r>
            <a:r>
              <a:rPr lang="en-US" altLang="ja-JP" sz="700">
                <a:latin typeface="Arial" panose="020B0604020202020204" pitchFamily="34" charset="0"/>
              </a:rPr>
              <a:t>mm </a:t>
            </a:r>
          </a:p>
          <a:p>
            <a:pPr algn="l" eaLnBrk="1" hangingPunct="1"/>
            <a:r>
              <a:rPr lang="ja-JP" altLang="en-US" sz="700">
                <a:latin typeface="Arial" panose="020B0604020202020204" pitchFamily="34" charset="0"/>
              </a:rPr>
              <a:t>　　　所見（　　　　　　　　　　　　　　）</a:t>
            </a:r>
          </a:p>
          <a:p>
            <a:pPr algn="l" eaLnBrk="1" hangingPunct="1"/>
            <a:r>
              <a:rPr lang="ja-JP" altLang="en-US" sz="1000">
                <a:latin typeface="Arial" panose="020B0604020202020204" pitchFamily="34" charset="0"/>
              </a:rPr>
              <a:t>□</a:t>
            </a:r>
            <a:r>
              <a:rPr lang="en-US" altLang="ja-JP" sz="700">
                <a:latin typeface="Arial" panose="020B0604020202020204" pitchFamily="34" charset="0"/>
              </a:rPr>
              <a:t>PWV(</a:t>
            </a:r>
            <a:r>
              <a:rPr lang="ja-JP" altLang="en-US" sz="700">
                <a:latin typeface="Arial" panose="020B0604020202020204" pitchFamily="34" charset="0"/>
              </a:rPr>
              <a:t>脈波伝播速度）</a:t>
            </a:r>
          </a:p>
          <a:p>
            <a:pPr algn="l" eaLnBrk="1" hangingPunct="1"/>
            <a:r>
              <a:rPr lang="ja-JP" altLang="en-US" sz="700">
                <a:latin typeface="Arial" panose="020B0604020202020204" pitchFamily="34" charset="0"/>
              </a:rPr>
              <a:t>　　　　（　　　　）ｃｍ</a:t>
            </a:r>
            <a:r>
              <a:rPr lang="en-US" altLang="ja-JP" sz="700">
                <a:latin typeface="Arial" panose="020B0604020202020204" pitchFamily="34" charset="0"/>
              </a:rPr>
              <a:t>/S</a:t>
            </a:r>
          </a:p>
          <a:p>
            <a:pPr algn="l" eaLnBrk="1" hangingPunct="1"/>
            <a:r>
              <a:rPr lang="en-US" altLang="ja-JP" sz="1000"/>
              <a:t>□</a:t>
            </a:r>
            <a:r>
              <a:rPr lang="en-US" altLang="ja-JP" sz="700"/>
              <a:t>ABI(</a:t>
            </a:r>
            <a:r>
              <a:rPr lang="ja-JP" altLang="en-US" sz="700"/>
              <a:t>足間接</a:t>
            </a:r>
            <a:r>
              <a:rPr lang="en-US" altLang="ja-JP" sz="700"/>
              <a:t>/</a:t>
            </a:r>
            <a:r>
              <a:rPr lang="ja-JP" altLang="en-US" sz="700"/>
              <a:t>上腕血圧比）</a:t>
            </a:r>
          </a:p>
          <a:p>
            <a:pPr algn="l" eaLnBrk="1" hangingPunct="1"/>
            <a:r>
              <a:rPr lang="ja-JP" altLang="en-US" sz="1000"/>
              <a:t>□</a:t>
            </a:r>
            <a:r>
              <a:rPr lang="ja-JP" altLang="en-US" sz="700"/>
              <a:t>間歇性跛行（有・無）</a:t>
            </a:r>
            <a:endParaRPr lang="ja-JP" altLang="en-US" sz="700">
              <a:latin typeface="Arial" panose="020B0604020202020204" pitchFamily="34" charset="0"/>
            </a:endParaRPr>
          </a:p>
        </p:txBody>
      </p:sp>
      <p:sp>
        <p:nvSpPr>
          <p:cNvPr id="2117" name="Text Box 90"/>
          <p:cNvSpPr txBox="1">
            <a:spLocks noChangeArrowheads="1"/>
          </p:cNvSpPr>
          <p:nvPr/>
        </p:nvSpPr>
        <p:spPr bwMode="auto">
          <a:xfrm>
            <a:off x="4906963" y="8043863"/>
            <a:ext cx="792162" cy="47466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糖尿病 </a:t>
            </a:r>
          </a:p>
          <a:p>
            <a:pPr algn="l" eaLnBrk="1" hangingPunct="1">
              <a:lnSpc>
                <a:spcPct val="75000"/>
              </a:lnSpc>
              <a:spcBef>
                <a:spcPct val="50000"/>
              </a:spcBef>
            </a:pPr>
            <a:r>
              <a:rPr lang="ja-JP" altLang="en-US" sz="1000"/>
              <a:t>    網膜症</a:t>
            </a:r>
            <a:endParaRPr lang="ja-JP" altLang="en-US" sz="800"/>
          </a:p>
        </p:txBody>
      </p:sp>
      <p:sp>
        <p:nvSpPr>
          <p:cNvPr id="2118" name="Text Box 91"/>
          <p:cNvSpPr txBox="1">
            <a:spLocks noChangeArrowheads="1"/>
          </p:cNvSpPr>
          <p:nvPr/>
        </p:nvSpPr>
        <p:spPr bwMode="auto">
          <a:xfrm>
            <a:off x="4684713" y="7194550"/>
            <a:ext cx="1223962" cy="5222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眼底検査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/>
              <a:t>　</a:t>
            </a:r>
            <a:r>
              <a:rPr lang="ja-JP" altLang="en-US" sz="800"/>
              <a:t>あなたの値</a:t>
            </a:r>
            <a:r>
              <a:rPr lang="ja-JP" altLang="en-US" sz="1000"/>
              <a:t>　　</a:t>
            </a:r>
            <a:r>
              <a:rPr lang="ja-JP" altLang="en-US" sz="800"/>
              <a:t>基準値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/>
              <a:t>　</a:t>
            </a:r>
            <a:r>
              <a:rPr lang="en-US" altLang="ja-JP" sz="800"/>
              <a:t>H</a:t>
            </a:r>
            <a:r>
              <a:rPr lang="ja-JP" altLang="en-US" sz="800"/>
              <a:t>（　）</a:t>
            </a:r>
            <a:r>
              <a:rPr lang="en-US" altLang="ja-JP" sz="800"/>
              <a:t>S</a:t>
            </a:r>
            <a:r>
              <a:rPr lang="ja-JP" altLang="en-US" sz="800"/>
              <a:t>（　）　　 </a:t>
            </a:r>
            <a:r>
              <a:rPr lang="en-US" altLang="ja-JP" sz="800"/>
              <a:t>〔H0S0〕</a:t>
            </a:r>
          </a:p>
        </p:txBody>
      </p:sp>
      <p:sp>
        <p:nvSpPr>
          <p:cNvPr id="2119" name="Text Box 33"/>
          <p:cNvSpPr txBox="1">
            <a:spLocks noChangeArrowheads="1"/>
          </p:cNvSpPr>
          <p:nvPr/>
        </p:nvSpPr>
        <p:spPr bwMode="auto">
          <a:xfrm>
            <a:off x="314325" y="3351213"/>
            <a:ext cx="919163" cy="7540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尿酸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700"/>
              <a:t>あなたの値　  基準値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700"/>
              <a:t>（　　　）</a:t>
            </a:r>
            <a:r>
              <a:rPr lang="en-US" altLang="ja-JP" sz="700"/>
              <a:t>mg/dl</a:t>
            </a:r>
            <a:r>
              <a:rPr lang="ja-JP" altLang="en-US" sz="700"/>
              <a:t>　</a:t>
            </a:r>
            <a:r>
              <a:rPr lang="en-US" altLang="ja-JP" sz="700"/>
              <a:t>〔</a:t>
            </a:r>
            <a:r>
              <a:rPr lang="ja-JP" altLang="en-US" sz="700"/>
              <a:t>～</a:t>
            </a:r>
            <a:r>
              <a:rPr lang="en-US" altLang="ja-JP" sz="700"/>
              <a:t>6.9〕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sz="700"/>
              <a:t> ※</a:t>
            </a:r>
            <a:r>
              <a:rPr lang="ja-JP" altLang="en-US" sz="700"/>
              <a:t>家族歴（有・無）　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700"/>
              <a:t>    治療中（有・無）</a:t>
            </a:r>
          </a:p>
        </p:txBody>
      </p:sp>
      <p:sp>
        <p:nvSpPr>
          <p:cNvPr id="2120" name="Text Box 32"/>
          <p:cNvSpPr txBox="1">
            <a:spLocks noChangeArrowheads="1"/>
          </p:cNvSpPr>
          <p:nvPr/>
        </p:nvSpPr>
        <p:spPr bwMode="auto">
          <a:xfrm>
            <a:off x="1270000" y="3351213"/>
            <a:ext cx="1181100" cy="1439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肝機能</a:t>
            </a:r>
            <a:r>
              <a:rPr lang="ja-JP" altLang="en-US" sz="1200"/>
              <a:t>　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800"/>
              <a:t>          </a:t>
            </a:r>
            <a:r>
              <a:rPr lang="ja-JP" altLang="en-US" sz="700"/>
              <a:t>あなたの値　基準値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ja-JP" sz="700"/>
              <a:t>ALT(GPT) </a:t>
            </a:r>
            <a:r>
              <a:rPr lang="ja-JP" altLang="en-US" sz="700"/>
              <a:t>（　　）</a:t>
            </a:r>
            <a:r>
              <a:rPr lang="en-US" altLang="ja-JP" sz="700"/>
              <a:t>IU/l 〔</a:t>
            </a:r>
            <a:r>
              <a:rPr lang="ja-JP" altLang="en-US" sz="700"/>
              <a:t>～</a:t>
            </a:r>
            <a:r>
              <a:rPr lang="en-US" altLang="ja-JP" sz="700"/>
              <a:t>30〕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ja-JP" sz="700"/>
              <a:t>AST</a:t>
            </a:r>
            <a:r>
              <a:rPr lang="ja-JP" altLang="ja-JP" sz="700"/>
              <a:t>(G</a:t>
            </a:r>
            <a:r>
              <a:rPr lang="en-US" altLang="ja-JP" sz="700"/>
              <a:t>O</a:t>
            </a:r>
            <a:r>
              <a:rPr lang="ja-JP" altLang="ja-JP" sz="700"/>
              <a:t>T)</a:t>
            </a:r>
            <a:r>
              <a:rPr lang="ja-JP" altLang="en-US" sz="700"/>
              <a:t>（　　） </a:t>
            </a:r>
            <a:r>
              <a:rPr lang="en-US" altLang="ja-JP" sz="700">
                <a:latin typeface="Arial" panose="020B0604020202020204" pitchFamily="34" charset="0"/>
              </a:rPr>
              <a:t>IU/l </a:t>
            </a:r>
            <a:r>
              <a:rPr lang="en-US" altLang="ja-JP" sz="700"/>
              <a:t>〔</a:t>
            </a:r>
            <a:r>
              <a:rPr lang="ja-JP" altLang="en-US" sz="700"/>
              <a:t>～</a:t>
            </a:r>
            <a:r>
              <a:rPr lang="en-US" altLang="ja-JP" sz="700"/>
              <a:t>30 〕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ja-JP" sz="700"/>
              <a:t>γ-GT     </a:t>
            </a:r>
            <a:r>
              <a:rPr lang="ja-JP" altLang="en-US" sz="700">
                <a:latin typeface="Arial" panose="020B0604020202020204" pitchFamily="34" charset="0"/>
              </a:rPr>
              <a:t>（　　</a:t>
            </a:r>
            <a:r>
              <a:rPr lang="en-US" altLang="ja-JP" sz="700">
                <a:latin typeface="Arial" panose="020B0604020202020204" pitchFamily="34" charset="0"/>
              </a:rPr>
              <a:t>) IU/l  〔</a:t>
            </a:r>
            <a:r>
              <a:rPr lang="ja-JP" altLang="en-US" sz="700">
                <a:latin typeface="Arial" panose="020B0604020202020204" pitchFamily="34" charset="0"/>
              </a:rPr>
              <a:t>～</a:t>
            </a:r>
            <a:r>
              <a:rPr lang="en-US" altLang="ja-JP" sz="700">
                <a:latin typeface="Arial" panose="020B0604020202020204" pitchFamily="34" charset="0"/>
              </a:rPr>
              <a:t>50 〕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700"/>
              <a:t>（</a:t>
            </a:r>
            <a:r>
              <a:rPr lang="en-US" altLang="ja-JP" sz="700"/>
              <a:t>γ-GTP</a:t>
            </a:r>
            <a:r>
              <a:rPr lang="ja-JP" altLang="en-US" sz="700"/>
              <a:t>）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ja-JP" sz="700"/>
              <a:t>※</a:t>
            </a:r>
            <a:r>
              <a:rPr lang="ja-JP" altLang="en-US" sz="700"/>
              <a:t>家族歴（有・無）　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700"/>
              <a:t>   治療中（有・無）</a:t>
            </a:r>
          </a:p>
        </p:txBody>
      </p:sp>
      <p:sp>
        <p:nvSpPr>
          <p:cNvPr id="2121" name="Line 38"/>
          <p:cNvSpPr>
            <a:spLocks noChangeShapeType="1"/>
          </p:cNvSpPr>
          <p:nvPr/>
        </p:nvSpPr>
        <p:spPr bwMode="auto">
          <a:xfrm>
            <a:off x="3195638" y="2792413"/>
            <a:ext cx="0" cy="539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2" name="Line 39"/>
          <p:cNvSpPr>
            <a:spLocks noChangeShapeType="1"/>
          </p:cNvSpPr>
          <p:nvPr/>
        </p:nvSpPr>
        <p:spPr bwMode="auto">
          <a:xfrm>
            <a:off x="4548188" y="3052763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3" name="Line 40"/>
          <p:cNvSpPr>
            <a:spLocks noChangeShapeType="1"/>
          </p:cNvSpPr>
          <p:nvPr/>
        </p:nvSpPr>
        <p:spPr bwMode="auto">
          <a:xfrm>
            <a:off x="6000750" y="3062288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4" name="Line 41"/>
          <p:cNvSpPr>
            <a:spLocks noChangeShapeType="1"/>
          </p:cNvSpPr>
          <p:nvPr/>
        </p:nvSpPr>
        <p:spPr bwMode="auto">
          <a:xfrm>
            <a:off x="754063" y="3062288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5" name="Line 42"/>
          <p:cNvSpPr>
            <a:spLocks noChangeShapeType="1"/>
          </p:cNvSpPr>
          <p:nvPr/>
        </p:nvSpPr>
        <p:spPr bwMode="auto">
          <a:xfrm>
            <a:off x="1812925" y="3062288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6" name="Line 43"/>
          <p:cNvSpPr>
            <a:spLocks noChangeShapeType="1"/>
          </p:cNvSpPr>
          <p:nvPr/>
        </p:nvSpPr>
        <p:spPr bwMode="auto">
          <a:xfrm>
            <a:off x="752475" y="3068638"/>
            <a:ext cx="52562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7" name="Text Box 73"/>
          <p:cNvSpPr txBox="1">
            <a:spLocks noChangeArrowheads="1"/>
          </p:cNvSpPr>
          <p:nvPr/>
        </p:nvSpPr>
        <p:spPr bwMode="auto">
          <a:xfrm>
            <a:off x="3775075" y="3351213"/>
            <a:ext cx="1604963" cy="15732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血圧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1000"/>
              <a:t>  </a:t>
            </a:r>
            <a:r>
              <a:rPr lang="ja-JP" altLang="en-US" sz="700"/>
              <a:t>あなたの値（ 　 　</a:t>
            </a:r>
            <a:r>
              <a:rPr lang="en-US" altLang="ja-JP" sz="700"/>
              <a:t>/    </a:t>
            </a:r>
            <a:r>
              <a:rPr lang="ja-JP" altLang="en-US" sz="700"/>
              <a:t>　）</a:t>
            </a:r>
            <a:r>
              <a:rPr lang="en-US" altLang="ja-JP" sz="700"/>
              <a:t>mmHg  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　　　　　　　　収縮期　　　　　　　　拡張期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　重症　　　　</a:t>
            </a:r>
            <a:r>
              <a:rPr lang="en-US" altLang="ja-JP" sz="700"/>
              <a:t>180</a:t>
            </a:r>
            <a:r>
              <a:rPr lang="ja-JP" altLang="en-US" sz="700"/>
              <a:t>以上　　または　</a:t>
            </a:r>
            <a:r>
              <a:rPr lang="en-US" altLang="ja-JP" sz="700"/>
              <a:t>110</a:t>
            </a:r>
            <a:r>
              <a:rPr lang="ja-JP" altLang="en-US" sz="700"/>
              <a:t>以上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　中等症　 　</a:t>
            </a:r>
            <a:r>
              <a:rPr lang="en-US" altLang="ja-JP" sz="700"/>
              <a:t>160</a:t>
            </a:r>
            <a:r>
              <a:rPr lang="ja-JP" altLang="en-US" sz="700"/>
              <a:t>～</a:t>
            </a:r>
            <a:r>
              <a:rPr lang="en-US" altLang="ja-JP" sz="700"/>
              <a:t>179</a:t>
            </a:r>
            <a:r>
              <a:rPr lang="ja-JP" altLang="en-US" sz="700"/>
              <a:t>　または　</a:t>
            </a:r>
            <a:r>
              <a:rPr lang="en-US" altLang="ja-JP" sz="700"/>
              <a:t>100</a:t>
            </a:r>
            <a:r>
              <a:rPr lang="ja-JP" altLang="en-US" sz="700"/>
              <a:t>～</a:t>
            </a:r>
            <a:r>
              <a:rPr lang="en-US" altLang="ja-JP" sz="700"/>
              <a:t>109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　軽症　　　　</a:t>
            </a:r>
            <a:r>
              <a:rPr lang="en-US" altLang="ja-JP" sz="700"/>
              <a:t>140</a:t>
            </a:r>
            <a:r>
              <a:rPr lang="ja-JP" altLang="en-US" sz="700"/>
              <a:t>～</a:t>
            </a:r>
            <a:r>
              <a:rPr lang="en-US" altLang="ja-JP" sz="700"/>
              <a:t>159</a:t>
            </a:r>
            <a:r>
              <a:rPr lang="ja-JP" altLang="en-US" sz="700"/>
              <a:t>　または　　</a:t>
            </a:r>
            <a:r>
              <a:rPr lang="en-US" altLang="ja-JP" sz="700"/>
              <a:t>90</a:t>
            </a:r>
            <a:r>
              <a:rPr lang="ja-JP" altLang="en-US" sz="700"/>
              <a:t>～</a:t>
            </a:r>
            <a:r>
              <a:rPr lang="en-US" altLang="ja-JP" sz="700"/>
              <a:t>99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　正常高値　</a:t>
            </a:r>
            <a:r>
              <a:rPr lang="en-US" altLang="ja-JP" sz="700"/>
              <a:t>130</a:t>
            </a:r>
            <a:r>
              <a:rPr lang="ja-JP" altLang="en-US" sz="700"/>
              <a:t>～</a:t>
            </a:r>
            <a:r>
              <a:rPr lang="en-US" altLang="ja-JP" sz="700"/>
              <a:t>139</a:t>
            </a:r>
            <a:r>
              <a:rPr lang="ja-JP" altLang="en-US" sz="700"/>
              <a:t>　または　　</a:t>
            </a:r>
            <a:r>
              <a:rPr lang="en-US" altLang="ja-JP" sz="700"/>
              <a:t>85</a:t>
            </a:r>
            <a:r>
              <a:rPr lang="ja-JP" altLang="en-US" sz="700"/>
              <a:t>～</a:t>
            </a:r>
            <a:r>
              <a:rPr lang="en-US" altLang="ja-JP" sz="700"/>
              <a:t>89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　正常　　　　</a:t>
            </a:r>
            <a:r>
              <a:rPr lang="en-US" altLang="ja-JP" sz="700"/>
              <a:t>130</a:t>
            </a:r>
            <a:r>
              <a:rPr lang="ja-JP" altLang="en-US" sz="700"/>
              <a:t>未満　　かつ　　　</a:t>
            </a:r>
            <a:r>
              <a:rPr lang="en-US" altLang="ja-JP" sz="700"/>
              <a:t>85</a:t>
            </a:r>
            <a:r>
              <a:rPr lang="ja-JP" altLang="en-US" sz="700"/>
              <a:t>未満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　至適　　　　</a:t>
            </a:r>
            <a:r>
              <a:rPr lang="en-US" altLang="ja-JP" sz="700"/>
              <a:t>120</a:t>
            </a:r>
            <a:r>
              <a:rPr lang="ja-JP" altLang="en-US" sz="700"/>
              <a:t>未満　　かつ　　　</a:t>
            </a:r>
            <a:r>
              <a:rPr lang="en-US" altLang="ja-JP" sz="700"/>
              <a:t>80</a:t>
            </a:r>
            <a:r>
              <a:rPr lang="ja-JP" altLang="en-US" sz="700"/>
              <a:t>未満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　</a:t>
            </a:r>
            <a:r>
              <a:rPr lang="en-US" altLang="ja-JP" sz="700"/>
              <a:t>※</a:t>
            </a:r>
            <a:r>
              <a:rPr lang="ja-JP" altLang="en-US" sz="700"/>
              <a:t>家族歴（有・無） 　治療中（有・無）　　　　　　　　　　　　　　　　</a:t>
            </a:r>
          </a:p>
        </p:txBody>
      </p:sp>
      <p:sp>
        <p:nvSpPr>
          <p:cNvPr id="2128" name="Text Box 84"/>
          <p:cNvSpPr txBox="1">
            <a:spLocks noChangeArrowheads="1"/>
          </p:cNvSpPr>
          <p:nvPr/>
        </p:nvSpPr>
        <p:spPr bwMode="auto">
          <a:xfrm>
            <a:off x="2684463" y="3351213"/>
            <a:ext cx="1060450" cy="157956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64800" rIns="18000" bIns="36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1000">
                <a:latin typeface="Arial" panose="020B0604020202020204" pitchFamily="34" charset="0"/>
              </a:rPr>
              <a:t>脂質</a:t>
            </a:r>
            <a:r>
              <a:rPr lang="ja-JP" altLang="en-US" sz="1200">
                <a:latin typeface="Arial" panose="020B0604020202020204" pitchFamily="34" charset="0"/>
              </a:rPr>
              <a:t>　　　　　　　</a:t>
            </a:r>
            <a:r>
              <a:rPr lang="ja-JP" altLang="en-US" sz="800">
                <a:latin typeface="Arial" panose="020B0604020202020204" pitchFamily="34" charset="0"/>
              </a:rPr>
              <a:t>　　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1200">
                <a:latin typeface="Arial" panose="020B0604020202020204" pitchFamily="34" charset="0"/>
              </a:rPr>
              <a:t>□</a:t>
            </a:r>
            <a:r>
              <a:rPr lang="ja-JP" altLang="en-US" sz="800">
                <a:latin typeface="Arial" panose="020B0604020202020204" pitchFamily="34" charset="0"/>
              </a:rPr>
              <a:t>中性脂肪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latin typeface="Arial" panose="020B0604020202020204" pitchFamily="34" charset="0"/>
              </a:rPr>
              <a:t>あなたの値　　 基準値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latin typeface="Arial" panose="020B0604020202020204" pitchFamily="34" charset="0"/>
              </a:rPr>
              <a:t>（　　　）ｍｇ</a:t>
            </a:r>
            <a:r>
              <a:rPr lang="en-US" altLang="ja-JP" sz="700">
                <a:latin typeface="Arial" panose="020B0604020202020204" pitchFamily="34" charset="0"/>
              </a:rPr>
              <a:t>/dl</a:t>
            </a:r>
            <a:r>
              <a:rPr lang="ja-JP" altLang="en-US" sz="700">
                <a:latin typeface="Arial" panose="020B0604020202020204" pitchFamily="34" charset="0"/>
              </a:rPr>
              <a:t>　</a:t>
            </a:r>
            <a:r>
              <a:rPr lang="en-US" altLang="ja-JP" sz="700">
                <a:latin typeface="Arial" panose="020B0604020202020204" pitchFamily="34" charset="0"/>
              </a:rPr>
              <a:t>〔</a:t>
            </a:r>
            <a:r>
              <a:rPr lang="ja-JP" altLang="en-US" sz="700">
                <a:latin typeface="Arial" panose="020B0604020202020204" pitchFamily="34" charset="0"/>
              </a:rPr>
              <a:t>～</a:t>
            </a:r>
            <a:r>
              <a:rPr lang="en-US" altLang="ja-JP" sz="700">
                <a:latin typeface="Arial" panose="020B0604020202020204" pitchFamily="34" charset="0"/>
              </a:rPr>
              <a:t>149〕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en-US" altLang="ja-JP" sz="1200"/>
              <a:t>□</a:t>
            </a:r>
            <a:r>
              <a:rPr lang="en-US" altLang="ja-JP" sz="800"/>
              <a:t> LDL</a:t>
            </a:r>
            <a:r>
              <a:rPr lang="ja-JP" altLang="en-US" sz="800"/>
              <a:t>コレステロール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/>
              <a:t> </a:t>
            </a:r>
            <a:r>
              <a:rPr lang="ja-JP" altLang="en-US" sz="700">
                <a:latin typeface="Arial" panose="020B0604020202020204" pitchFamily="34" charset="0"/>
              </a:rPr>
              <a:t>あなたの値　　基準値</a:t>
            </a:r>
            <a:endParaRPr lang="ja-JP" altLang="en-US" sz="700"/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/>
              <a:t>（　　　）</a:t>
            </a:r>
            <a:r>
              <a:rPr lang="en-US" altLang="ja-JP" sz="700"/>
              <a:t>mg/dl</a:t>
            </a:r>
            <a:r>
              <a:rPr lang="ja-JP" altLang="en-US" sz="700"/>
              <a:t>　</a:t>
            </a:r>
            <a:r>
              <a:rPr lang="en-US" altLang="ja-JP" sz="700"/>
              <a:t>〔</a:t>
            </a:r>
            <a:r>
              <a:rPr lang="ja-JP" altLang="en-US" sz="700"/>
              <a:t>～</a:t>
            </a:r>
            <a:r>
              <a:rPr lang="en-US" altLang="ja-JP" sz="700"/>
              <a:t>119〕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en-US" altLang="ja-JP" sz="1200"/>
              <a:t>□</a:t>
            </a:r>
            <a:r>
              <a:rPr lang="en-US" altLang="ja-JP" sz="800"/>
              <a:t>HDL</a:t>
            </a:r>
            <a:r>
              <a:rPr lang="ja-JP" altLang="en-US" sz="800"/>
              <a:t>コレステロール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latin typeface="Arial" panose="020B0604020202020204" pitchFamily="34" charset="0"/>
              </a:rPr>
              <a:t>  あなたの値　　基準値</a:t>
            </a:r>
            <a:endParaRPr lang="ja-JP" altLang="en-US" sz="700"/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/>
              <a:t> （　　　）</a:t>
            </a:r>
            <a:r>
              <a:rPr lang="en-US" altLang="ja-JP" sz="700"/>
              <a:t>mg/dl</a:t>
            </a:r>
            <a:r>
              <a:rPr lang="ja-JP" altLang="en-US" sz="700"/>
              <a:t>　</a:t>
            </a:r>
            <a:r>
              <a:rPr lang="en-US" altLang="ja-JP" sz="700"/>
              <a:t>〔40</a:t>
            </a:r>
            <a:r>
              <a:rPr lang="ja-JP" altLang="en-US" sz="700"/>
              <a:t>～</a:t>
            </a:r>
            <a:r>
              <a:rPr lang="en-US" altLang="ja-JP" sz="700"/>
              <a:t>80〕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endParaRPr lang="en-US" altLang="ja-JP" sz="200"/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en-US" altLang="ja-JP" sz="700"/>
              <a:t>※ </a:t>
            </a:r>
            <a:r>
              <a:rPr lang="ja-JP" altLang="en-US" sz="700"/>
              <a:t>家族歴（有・無）　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/>
              <a:t>　　治療中（有・無）</a:t>
            </a:r>
          </a:p>
        </p:txBody>
      </p:sp>
      <p:sp>
        <p:nvSpPr>
          <p:cNvPr id="2129" name="Line 86"/>
          <p:cNvSpPr>
            <a:spLocks noChangeShapeType="1"/>
          </p:cNvSpPr>
          <p:nvPr/>
        </p:nvSpPr>
        <p:spPr bwMode="auto">
          <a:xfrm flipV="1">
            <a:off x="2449513" y="4016375"/>
            <a:ext cx="238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30" name="Text Box 92"/>
          <p:cNvSpPr txBox="1">
            <a:spLocks noChangeArrowheads="1"/>
          </p:cNvSpPr>
          <p:nvPr/>
        </p:nvSpPr>
        <p:spPr bwMode="auto">
          <a:xfrm>
            <a:off x="5413375" y="3351213"/>
            <a:ext cx="1208088" cy="14938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血糖</a:t>
            </a:r>
            <a:r>
              <a:rPr lang="ja-JP" altLang="en-US" sz="1200"/>
              <a:t>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800"/>
              <a:t>        </a:t>
            </a:r>
            <a:r>
              <a:rPr lang="ja-JP" altLang="en-US" sz="700"/>
              <a:t>あなたの値　　基準値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空腹時（　　　）</a:t>
            </a:r>
            <a:r>
              <a:rPr lang="en-US" altLang="ja-JP" sz="700"/>
              <a:t>mg/dl</a:t>
            </a:r>
            <a:r>
              <a:rPr lang="ja-JP" altLang="en-US" sz="700"/>
              <a:t>　</a:t>
            </a:r>
            <a:r>
              <a:rPr lang="en-US" altLang="ja-JP" sz="700"/>
              <a:t>〔</a:t>
            </a:r>
            <a:r>
              <a:rPr lang="ja-JP" altLang="en-US" sz="700"/>
              <a:t>～</a:t>
            </a:r>
            <a:r>
              <a:rPr lang="en-US" altLang="ja-JP" sz="700"/>
              <a:t>99〕</a:t>
            </a:r>
            <a:r>
              <a:rPr lang="ja-JP" altLang="en-US" sz="700"/>
              <a:t>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700"/>
              <a:t>HbA1</a:t>
            </a:r>
            <a:r>
              <a:rPr lang="ja-JP" altLang="en-US" sz="700"/>
              <a:t>ｃ（　　　）</a:t>
            </a:r>
            <a:r>
              <a:rPr lang="en-US" altLang="ja-JP" sz="700"/>
              <a:t>m/dl</a:t>
            </a:r>
            <a:r>
              <a:rPr lang="ja-JP" altLang="en-US" sz="700"/>
              <a:t>　　</a:t>
            </a:r>
            <a:r>
              <a:rPr lang="en-US" altLang="ja-JP" sz="700"/>
              <a:t>〔</a:t>
            </a:r>
            <a:r>
              <a:rPr lang="ja-JP" altLang="en-US" sz="700"/>
              <a:t>～</a:t>
            </a:r>
            <a:r>
              <a:rPr lang="en-US" altLang="ja-JP" sz="700"/>
              <a:t>5.4〕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700"/>
              <a:t>※</a:t>
            </a:r>
            <a:r>
              <a:rPr lang="ja-JP" altLang="en-US" sz="700"/>
              <a:t>家族歴（有・無） 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   治療中（有・無）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600"/>
              <a:t>　妊娠時の尿糖陽性（有・無）</a:t>
            </a:r>
            <a:r>
              <a:rPr lang="ja-JP" altLang="en-US" sz="500"/>
              <a:t>女性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endParaRPr lang="ja-JP" altLang="en-US" sz="600"/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endParaRPr lang="ja-JP" altLang="en-US" sz="700"/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/>
              <a:t>  </a:t>
            </a:r>
          </a:p>
        </p:txBody>
      </p:sp>
      <p:sp>
        <p:nvSpPr>
          <p:cNvPr id="2131" name="Rectangle 93"/>
          <p:cNvSpPr>
            <a:spLocks noChangeArrowheads="1"/>
          </p:cNvSpPr>
          <p:nvPr/>
        </p:nvSpPr>
        <p:spPr bwMode="auto">
          <a:xfrm>
            <a:off x="5494338" y="4435475"/>
            <a:ext cx="10080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700">
                <a:latin typeface="Arial" panose="020B0604020202020204" pitchFamily="34" charset="0"/>
              </a:rPr>
              <a:t>75</a:t>
            </a:r>
            <a:r>
              <a:rPr lang="ja-JP" altLang="en-US" sz="700">
                <a:latin typeface="Arial" panose="020B0604020202020204" pitchFamily="34" charset="0"/>
              </a:rPr>
              <a:t>ｇ糖負荷検査　</a:t>
            </a:r>
          </a:p>
          <a:p>
            <a:pPr algn="l" eaLnBrk="1" hangingPunct="1"/>
            <a:r>
              <a:rPr lang="ja-JP" altLang="en-US" sz="700">
                <a:latin typeface="Arial" panose="020B0604020202020204" pitchFamily="34" charset="0"/>
              </a:rPr>
              <a:t>  受診済（　年　月）・未</a:t>
            </a:r>
          </a:p>
          <a:p>
            <a:pPr algn="l" eaLnBrk="1" hangingPunct="1"/>
            <a:r>
              <a:rPr lang="ja-JP" altLang="en-US" sz="700">
                <a:latin typeface="Arial" panose="020B0604020202020204" pitchFamily="34" charset="0"/>
              </a:rPr>
              <a:t>　 結果（　　　　　　　）</a:t>
            </a:r>
          </a:p>
        </p:txBody>
      </p:sp>
      <p:sp>
        <p:nvSpPr>
          <p:cNvPr id="2132" name="Rectangle 98"/>
          <p:cNvSpPr>
            <a:spLocks noChangeArrowheads="1"/>
          </p:cNvSpPr>
          <p:nvPr/>
        </p:nvSpPr>
        <p:spPr bwMode="auto">
          <a:xfrm>
            <a:off x="6645275" y="920750"/>
            <a:ext cx="198438" cy="39608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18000" rIns="18000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/>
              <a:t>自覚症状はありません</a:t>
            </a:r>
          </a:p>
        </p:txBody>
      </p:sp>
      <p:sp>
        <p:nvSpPr>
          <p:cNvPr id="2133" name="Text Box 100"/>
          <p:cNvSpPr txBox="1">
            <a:spLocks noChangeArrowheads="1"/>
          </p:cNvSpPr>
          <p:nvPr/>
        </p:nvSpPr>
        <p:spPr bwMode="auto">
          <a:xfrm>
            <a:off x="431800" y="8939213"/>
            <a:ext cx="863600" cy="293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壊死切断</a:t>
            </a:r>
          </a:p>
        </p:txBody>
      </p:sp>
      <p:sp>
        <p:nvSpPr>
          <p:cNvPr id="2134" name="Line 101"/>
          <p:cNvSpPr>
            <a:spLocks noChangeShapeType="1"/>
          </p:cNvSpPr>
          <p:nvPr/>
        </p:nvSpPr>
        <p:spPr bwMode="auto">
          <a:xfrm flipH="1">
            <a:off x="874713" y="8697913"/>
            <a:ext cx="0" cy="252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35" name="Group 110"/>
          <p:cNvGrpSpPr>
            <a:grpSpLocks/>
          </p:cNvGrpSpPr>
          <p:nvPr/>
        </p:nvGrpSpPr>
        <p:grpSpPr bwMode="auto">
          <a:xfrm>
            <a:off x="4941888" y="1231900"/>
            <a:ext cx="1439862" cy="1290638"/>
            <a:chOff x="3113" y="676"/>
            <a:chExt cx="907" cy="813"/>
          </a:xfrm>
        </p:grpSpPr>
        <p:sp>
          <p:nvSpPr>
            <p:cNvPr id="2143" name="Rectangle 104"/>
            <p:cNvSpPr>
              <a:spLocks noChangeArrowheads="1"/>
            </p:cNvSpPr>
            <p:nvPr/>
          </p:nvSpPr>
          <p:spPr bwMode="auto">
            <a:xfrm>
              <a:off x="3113" y="676"/>
              <a:ext cx="907" cy="1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rIns="18000" anchor="ctr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ja-JP" altLang="en-US" sz="900">
                  <a:latin typeface="Arial" panose="020B0604020202020204" pitchFamily="34" charset="0"/>
                </a:rPr>
                <a:t>職種（　　　　　　　　）</a:t>
              </a:r>
            </a:p>
          </p:txBody>
        </p:sp>
        <p:sp>
          <p:nvSpPr>
            <p:cNvPr id="2144" name="Rectangle 105"/>
            <p:cNvSpPr>
              <a:spLocks noChangeArrowheads="1"/>
            </p:cNvSpPr>
            <p:nvPr/>
          </p:nvSpPr>
          <p:spPr bwMode="auto">
            <a:xfrm>
              <a:off x="3113" y="812"/>
              <a:ext cx="907" cy="318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rIns="18000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ja-JP" altLang="en-US" sz="900">
                  <a:latin typeface="Arial" panose="020B0604020202020204" pitchFamily="34" charset="0"/>
                </a:rPr>
                <a:t>飲酒量</a:t>
              </a:r>
            </a:p>
            <a:p>
              <a:pPr algn="l" eaLnBrk="1" hangingPunct="1"/>
              <a:r>
                <a:rPr lang="ja-JP" altLang="en-US" sz="800">
                  <a:latin typeface="Arial" panose="020B0604020202020204" pitchFamily="34" charset="0"/>
                </a:rPr>
                <a:t>（日本酒、ビール、焼酎）</a:t>
              </a:r>
            </a:p>
            <a:p>
              <a:pPr algn="l" eaLnBrk="1" hangingPunct="1"/>
              <a:endParaRPr lang="en-US" altLang="ja-JP" sz="800">
                <a:latin typeface="Arial" panose="020B0604020202020204" pitchFamily="34" charset="0"/>
              </a:endParaRPr>
            </a:p>
          </p:txBody>
        </p:sp>
        <p:sp>
          <p:nvSpPr>
            <p:cNvPr id="2145" name="Rectangle 106"/>
            <p:cNvSpPr>
              <a:spLocks noChangeArrowheads="1"/>
            </p:cNvSpPr>
            <p:nvPr/>
          </p:nvSpPr>
          <p:spPr bwMode="auto">
            <a:xfrm>
              <a:off x="3113" y="1130"/>
              <a:ext cx="907" cy="227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rIns="18000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ja-JP" altLang="en-US" sz="900">
                  <a:latin typeface="Arial" panose="020B0604020202020204" pitchFamily="34" charset="0"/>
                </a:rPr>
                <a:t>酒の肴の種類</a:t>
              </a:r>
            </a:p>
            <a:p>
              <a:pPr algn="l" eaLnBrk="1" hangingPunct="1"/>
              <a:endParaRPr lang="en-US" altLang="ja-JP" sz="900">
                <a:latin typeface="Arial" panose="020B0604020202020204" pitchFamily="34" charset="0"/>
              </a:endParaRPr>
            </a:p>
          </p:txBody>
        </p:sp>
        <p:sp>
          <p:nvSpPr>
            <p:cNvPr id="2146" name="Rectangle 107"/>
            <p:cNvSpPr>
              <a:spLocks noChangeArrowheads="1"/>
            </p:cNvSpPr>
            <p:nvPr/>
          </p:nvSpPr>
          <p:spPr bwMode="auto">
            <a:xfrm>
              <a:off x="3113" y="1355"/>
              <a:ext cx="907" cy="13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rIns="18000" anchor="ctr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1000">
                  <a:latin typeface="Arial" panose="020B0604020202020204" pitchFamily="34" charset="0"/>
                </a:rPr>
                <a:t>□</a:t>
              </a:r>
              <a:r>
                <a:rPr lang="ja-JP" altLang="en-US" sz="1000">
                  <a:latin typeface="Arial" panose="020B0604020202020204" pitchFamily="34" charset="0"/>
                </a:rPr>
                <a:t>喫煙</a:t>
              </a:r>
              <a:r>
                <a:rPr lang="ja-JP" altLang="en-US" sz="900">
                  <a:latin typeface="Arial" panose="020B0604020202020204" pitchFamily="34" charset="0"/>
                </a:rPr>
                <a:t>（　　　　本</a:t>
              </a:r>
              <a:r>
                <a:rPr lang="en-US" altLang="ja-JP" sz="900">
                  <a:latin typeface="Arial" panose="020B0604020202020204" pitchFamily="34" charset="0"/>
                </a:rPr>
                <a:t>/</a:t>
              </a:r>
              <a:r>
                <a:rPr lang="ja-JP" altLang="en-US" sz="900">
                  <a:latin typeface="Arial" panose="020B0604020202020204" pitchFamily="34" charset="0"/>
                </a:rPr>
                <a:t>日）</a:t>
              </a:r>
            </a:p>
          </p:txBody>
        </p:sp>
      </p:grpSp>
      <p:sp>
        <p:nvSpPr>
          <p:cNvPr id="2136" name="Rectangle 109"/>
          <p:cNvSpPr>
            <a:spLocks noChangeArrowheads="1"/>
          </p:cNvSpPr>
          <p:nvPr/>
        </p:nvSpPr>
        <p:spPr bwMode="auto">
          <a:xfrm>
            <a:off x="4464050" y="5737225"/>
            <a:ext cx="2160588" cy="5445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/>
              <a:t>糖尿病性微細血管障害</a:t>
            </a:r>
          </a:p>
        </p:txBody>
      </p:sp>
      <p:sp>
        <p:nvSpPr>
          <p:cNvPr id="2137" name="Line 115"/>
          <p:cNvSpPr>
            <a:spLocks noChangeShapeType="1"/>
          </p:cNvSpPr>
          <p:nvPr/>
        </p:nvSpPr>
        <p:spPr bwMode="auto">
          <a:xfrm flipH="1">
            <a:off x="6381750" y="8107363"/>
            <a:ext cx="0" cy="244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38" name="Text Box 36"/>
          <p:cNvSpPr txBox="1">
            <a:spLocks noChangeArrowheads="1"/>
          </p:cNvSpPr>
          <p:nvPr/>
        </p:nvSpPr>
        <p:spPr bwMode="auto">
          <a:xfrm>
            <a:off x="5986463" y="7793038"/>
            <a:ext cx="801687" cy="3762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□</a:t>
            </a:r>
            <a:r>
              <a:rPr lang="ja-JP" altLang="en-US" sz="1000">
                <a:latin typeface="ＭＳ Ｐゴシック" panose="020B0600070205080204" pitchFamily="50" charset="-128"/>
              </a:rPr>
              <a:t>糖尿病　　　　　　　　　  神経障害</a:t>
            </a:r>
            <a:endParaRPr lang="ja-JP" altLang="en-US" sz="800">
              <a:latin typeface="ＭＳ Ｐゴシック" panose="020B0600070205080204" pitchFamily="50" charset="-128"/>
            </a:endParaRPr>
          </a:p>
        </p:txBody>
      </p:sp>
      <p:sp>
        <p:nvSpPr>
          <p:cNvPr id="2139" name="Text Box 35"/>
          <p:cNvSpPr txBox="1">
            <a:spLocks noChangeArrowheads="1"/>
          </p:cNvSpPr>
          <p:nvPr/>
        </p:nvSpPr>
        <p:spPr bwMode="auto">
          <a:xfrm>
            <a:off x="5989638" y="7200900"/>
            <a:ext cx="830262" cy="4048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46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/>
              <a:t>足チェック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200">
                <a:latin typeface="Arial" panose="020B0604020202020204" pitchFamily="34" charset="0"/>
              </a:rPr>
              <a:t>□</a:t>
            </a:r>
            <a:r>
              <a:rPr lang="ja-JP" altLang="en-US" sz="800"/>
              <a:t>該当項目あり</a:t>
            </a:r>
            <a:r>
              <a:rPr lang="ja-JP" altLang="en-US" sz="1000"/>
              <a:t>　</a:t>
            </a:r>
          </a:p>
        </p:txBody>
      </p:sp>
      <p:sp>
        <p:nvSpPr>
          <p:cNvPr id="2140" name="Text Box 116"/>
          <p:cNvSpPr txBox="1">
            <a:spLocks noChangeArrowheads="1"/>
          </p:cNvSpPr>
          <p:nvPr/>
        </p:nvSpPr>
        <p:spPr bwMode="auto">
          <a:xfrm>
            <a:off x="5988050" y="8928100"/>
            <a:ext cx="80010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/>
              <a:t>□</a:t>
            </a:r>
            <a:r>
              <a:rPr lang="ja-JP" altLang="en-US" sz="1000"/>
              <a:t>足の切断</a:t>
            </a:r>
          </a:p>
        </p:txBody>
      </p:sp>
      <p:sp>
        <p:nvSpPr>
          <p:cNvPr id="2141" name="Line 117"/>
          <p:cNvSpPr>
            <a:spLocks noChangeShapeType="1"/>
          </p:cNvSpPr>
          <p:nvPr/>
        </p:nvSpPr>
        <p:spPr bwMode="auto">
          <a:xfrm flipH="1">
            <a:off x="6381750" y="8678863"/>
            <a:ext cx="0" cy="244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42" name="Text Box 114"/>
          <p:cNvSpPr txBox="1">
            <a:spLocks noChangeArrowheads="1"/>
          </p:cNvSpPr>
          <p:nvPr/>
        </p:nvSpPr>
        <p:spPr bwMode="auto">
          <a:xfrm>
            <a:off x="5988050" y="8358188"/>
            <a:ext cx="801688" cy="3889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46800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□</a:t>
            </a:r>
            <a:r>
              <a:rPr lang="ja-JP" altLang="en-US" sz="1000">
                <a:latin typeface="ＭＳ Ｐゴシック" panose="020B0600070205080204" pitchFamily="50" charset="-128"/>
              </a:rPr>
              <a:t>糖尿病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ja-JP" altLang="en-US" sz="1000">
                <a:latin typeface="ＭＳ Ｐゴシック" panose="020B0600070205080204" pitchFamily="50" charset="-128"/>
              </a:rPr>
              <a:t>　　足壊疽</a:t>
            </a:r>
            <a:endParaRPr lang="ja-JP" altLang="en-US" sz="80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260350" y="57150"/>
            <a:ext cx="3673475" cy="774700"/>
          </a:xfrm>
          <a:prstGeom prst="bevel">
            <a:avLst>
              <a:gd name="adj" fmla="val 12500"/>
            </a:avLst>
          </a:prstGeom>
          <a:solidFill>
            <a:srgbClr val="9EFB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b="1">
                <a:solidFill>
                  <a:srgbClr val="000000"/>
                </a:solidFill>
              </a:rPr>
              <a:t>健診結果から今の自分の体を知る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000000"/>
                </a:solidFill>
              </a:rPr>
              <a:t>～今の段階と将来の見通し～</a:t>
            </a:r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16490" name="Group 106"/>
          <p:cNvGraphicFramePr>
            <a:graphicFrameLocks noGrp="1"/>
          </p:cNvGraphicFramePr>
          <p:nvPr/>
        </p:nvGraphicFramePr>
        <p:xfrm>
          <a:off x="1811338" y="992188"/>
          <a:ext cx="2878137" cy="1370012"/>
        </p:xfrm>
        <a:graphic>
          <a:graphicData uri="http://schemas.openxmlformats.org/drawingml/2006/table">
            <a:tbl>
              <a:tblPr/>
              <a:tblGrid>
                <a:gridCol w="2878137">
                  <a:extLst>
                    <a:ext uri="{9D8B030D-6E8A-4147-A177-3AD203B41FA5}">
                      <a16:colId xmlns:a16="http://schemas.microsoft.com/office/drawing/2014/main" val="2848055448"/>
                    </a:ext>
                  </a:extLst>
                </a:gridCol>
              </a:tblGrid>
              <a:tr h="24454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現在の体重　　（　　　）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kg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身長　（　　　）ｃｍ　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940982"/>
                  </a:ext>
                </a:extLst>
              </a:tr>
              <a:tr h="39025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BMI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＝体重ｋｇ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/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（身長ｍ）</a:t>
                      </a:r>
                      <a:r>
                        <a:rPr kumimoji="1" lang="ja-JP" altLang="en-US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（　　　）</a:t>
                      </a:r>
                      <a:endParaRPr kumimoji="1" lang="ja-JP" altLang="en-US" sz="1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〔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基準　肥満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以上、普通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18.5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24.9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、痩せ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18.4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以下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〕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79587"/>
                  </a:ext>
                </a:extLst>
              </a:tr>
              <a:tr h="2715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　囲　　　　　（　　　）ｃｍ　　　　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〔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基準値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90cm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未満</a:t>
                      </a:r>
                      <a:r>
                        <a:rPr kumimoji="1" lang="en-US" altLang="ja-JP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〕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510045"/>
                  </a:ext>
                </a:extLst>
              </a:tr>
              <a:tr h="4636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過去の体重　（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歳頃）　（　　）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最高体重　　　（　　）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kg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（　　） 歳頃　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310885"/>
                  </a:ext>
                </a:extLst>
              </a:tr>
            </a:tbl>
          </a:graphicData>
        </a:graphic>
      </p:graphicFrame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1809750" y="2433638"/>
            <a:ext cx="2881313" cy="288925"/>
          </a:xfrm>
          <a:prstGeom prst="roundRect">
            <a:avLst>
              <a:gd name="adj" fmla="val 16667"/>
            </a:avLst>
          </a:prstGeom>
          <a:solidFill>
            <a:srgbClr val="9EFB7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solidFill>
                  <a:srgbClr val="000000"/>
                </a:solidFill>
              </a:rPr>
              <a:t>内臓脂肪の蓄積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379538" y="7381875"/>
            <a:ext cx="960437" cy="4524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心電図検査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　</a:t>
            </a:r>
            <a:r>
              <a:rPr lang="ja-JP" altLang="en-US" sz="800">
                <a:solidFill>
                  <a:srgbClr val="000000"/>
                </a:solidFill>
              </a:rPr>
              <a:t>所見（　　　　　　）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38150" y="8415338"/>
            <a:ext cx="863600" cy="293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動脈閉塞</a:t>
            </a:r>
            <a:endParaRPr lang="ja-JP" altLang="en-US" sz="800">
              <a:solidFill>
                <a:srgbClr val="000000"/>
              </a:solidFill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2493963" y="8404225"/>
            <a:ext cx="698500" cy="8445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脳血管疾患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脳梗塞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脳出血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脳卒中</a:t>
            </a:r>
            <a:endParaRPr lang="ja-JP" altLang="en-US" sz="800">
              <a:solidFill>
                <a:srgbClr val="000000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3625850" y="8956675"/>
            <a:ext cx="719138" cy="276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人工透析</a:t>
            </a:r>
          </a:p>
        </p:txBody>
      </p: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2384425" y="9320213"/>
            <a:ext cx="2590800" cy="558800"/>
            <a:chOff x="1502" y="5871"/>
            <a:chExt cx="1632" cy="352"/>
          </a:xfrm>
        </p:grpSpPr>
        <p:sp>
          <p:nvSpPr>
            <p:cNvPr id="3175" name="AutoShape 21"/>
            <p:cNvSpPr>
              <a:spLocks noChangeArrowheads="1"/>
            </p:cNvSpPr>
            <p:nvPr/>
          </p:nvSpPr>
          <p:spPr bwMode="auto">
            <a:xfrm>
              <a:off x="1979" y="5871"/>
              <a:ext cx="680" cy="15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EFB7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76" name="Rectangle 22"/>
            <p:cNvSpPr>
              <a:spLocks noChangeArrowheads="1"/>
            </p:cNvSpPr>
            <p:nvPr/>
          </p:nvSpPr>
          <p:spPr bwMode="auto">
            <a:xfrm>
              <a:off x="1502" y="6039"/>
              <a:ext cx="1632" cy="184"/>
            </a:xfrm>
            <a:prstGeom prst="rect">
              <a:avLst/>
            </a:prstGeom>
            <a:solidFill>
              <a:srgbClr val="9EFB7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1100">
                  <a:solidFill>
                    <a:srgbClr val="000000"/>
                  </a:solidFill>
                </a:rPr>
                <a:t>生活機能の低下・要介護状態・死亡</a:t>
              </a:r>
            </a:p>
          </p:txBody>
        </p:sp>
      </p:grpSp>
      <p:sp>
        <p:nvSpPr>
          <p:cNvPr id="3093" name="Rectangle 23"/>
          <p:cNvSpPr>
            <a:spLocks noChangeArrowheads="1"/>
          </p:cNvSpPr>
          <p:nvPr/>
        </p:nvSpPr>
        <p:spPr bwMode="auto">
          <a:xfrm>
            <a:off x="1704975" y="920750"/>
            <a:ext cx="3097213" cy="1870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094" name="AutoShape 24"/>
          <p:cNvSpPr>
            <a:spLocks noChangeArrowheads="1"/>
          </p:cNvSpPr>
          <p:nvPr/>
        </p:nvSpPr>
        <p:spPr bwMode="auto">
          <a:xfrm>
            <a:off x="15875" y="939800"/>
            <a:ext cx="287338" cy="1871663"/>
          </a:xfrm>
          <a:prstGeom prst="bevel">
            <a:avLst>
              <a:gd name="adj" fmla="val 12500"/>
            </a:avLst>
          </a:prstGeom>
          <a:solidFill>
            <a:srgbClr val="9EFB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</a:rPr>
              <a:t>摂取エネルギーの収支</a:t>
            </a:r>
          </a:p>
        </p:txBody>
      </p:sp>
      <p:sp>
        <p:nvSpPr>
          <p:cNvPr id="3095" name="AutoShape 25"/>
          <p:cNvSpPr>
            <a:spLocks noChangeArrowheads="1"/>
          </p:cNvSpPr>
          <p:nvPr/>
        </p:nvSpPr>
        <p:spPr bwMode="auto">
          <a:xfrm>
            <a:off x="6350" y="3544888"/>
            <a:ext cx="287338" cy="1800225"/>
          </a:xfrm>
          <a:prstGeom prst="bevel">
            <a:avLst>
              <a:gd name="adj" fmla="val 12500"/>
            </a:avLst>
          </a:prstGeom>
          <a:solidFill>
            <a:srgbClr val="9EFB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</a:rPr>
              <a:t>血管障害の開始</a:t>
            </a:r>
          </a:p>
        </p:txBody>
      </p:sp>
      <p:sp>
        <p:nvSpPr>
          <p:cNvPr id="3096" name="AutoShape 26"/>
          <p:cNvSpPr>
            <a:spLocks noChangeArrowheads="1"/>
          </p:cNvSpPr>
          <p:nvPr/>
        </p:nvSpPr>
        <p:spPr bwMode="auto">
          <a:xfrm>
            <a:off x="11113" y="5962650"/>
            <a:ext cx="287337" cy="1584325"/>
          </a:xfrm>
          <a:prstGeom prst="bevel">
            <a:avLst>
              <a:gd name="adj" fmla="val 12500"/>
            </a:avLst>
          </a:prstGeom>
          <a:solidFill>
            <a:srgbClr val="9EFB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</a:rPr>
              <a:t>臓器障害の発生</a:t>
            </a:r>
          </a:p>
        </p:txBody>
      </p:sp>
      <p:sp>
        <p:nvSpPr>
          <p:cNvPr id="3097" name="AutoShape 27"/>
          <p:cNvSpPr>
            <a:spLocks noChangeArrowheads="1"/>
          </p:cNvSpPr>
          <p:nvPr/>
        </p:nvSpPr>
        <p:spPr bwMode="auto">
          <a:xfrm>
            <a:off x="9525" y="7977188"/>
            <a:ext cx="287338" cy="1800225"/>
          </a:xfrm>
          <a:prstGeom prst="bevel">
            <a:avLst>
              <a:gd name="adj" fmla="val 12500"/>
            </a:avLst>
          </a:prstGeom>
          <a:solidFill>
            <a:srgbClr val="9EFB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</a:rPr>
              <a:t>健康障害の発生</a:t>
            </a:r>
          </a:p>
        </p:txBody>
      </p:sp>
      <p:sp>
        <p:nvSpPr>
          <p:cNvPr id="3098" name="Text Box 28"/>
          <p:cNvSpPr txBox="1">
            <a:spLocks noChangeArrowheads="1"/>
          </p:cNvSpPr>
          <p:nvPr/>
        </p:nvSpPr>
        <p:spPr bwMode="auto">
          <a:xfrm>
            <a:off x="4294188" y="542925"/>
            <a:ext cx="2447925" cy="330200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000000"/>
                </a:solidFill>
              </a:rPr>
              <a:t>氏名</a:t>
            </a:r>
            <a:r>
              <a:rPr lang="ja-JP" altLang="en-US" sz="1400" u="sng">
                <a:solidFill>
                  <a:srgbClr val="000000"/>
                </a:solidFill>
              </a:rPr>
              <a:t>　　　　　　　　　　　</a:t>
            </a:r>
            <a:r>
              <a:rPr lang="ja-JP" altLang="en-US" sz="1400">
                <a:solidFill>
                  <a:srgbClr val="000000"/>
                </a:solidFill>
              </a:rPr>
              <a:t>（　　）歳</a:t>
            </a:r>
          </a:p>
        </p:txBody>
      </p:sp>
      <p:sp>
        <p:nvSpPr>
          <p:cNvPr id="3099" name="Rectangle 29"/>
          <p:cNvSpPr>
            <a:spLocks noChangeArrowheads="1"/>
          </p:cNvSpPr>
          <p:nvPr/>
        </p:nvSpPr>
        <p:spPr bwMode="auto">
          <a:xfrm>
            <a:off x="4292600" y="73025"/>
            <a:ext cx="1058863" cy="415925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000000"/>
                </a:solidFill>
              </a:rPr>
              <a:t>女性用</a:t>
            </a:r>
          </a:p>
        </p:txBody>
      </p:sp>
      <p:sp>
        <p:nvSpPr>
          <p:cNvPr id="3100" name="Line 30"/>
          <p:cNvSpPr>
            <a:spLocks noChangeShapeType="1"/>
          </p:cNvSpPr>
          <p:nvPr/>
        </p:nvSpPr>
        <p:spPr bwMode="auto">
          <a:xfrm>
            <a:off x="749300" y="4108450"/>
            <a:ext cx="0" cy="9159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3101" name="AutoShape 31"/>
          <p:cNvCxnSpPr>
            <a:cxnSpLocks noChangeShapeType="1"/>
          </p:cNvCxnSpPr>
          <p:nvPr/>
        </p:nvCxnSpPr>
        <p:spPr bwMode="auto">
          <a:xfrm>
            <a:off x="1849438" y="7832725"/>
            <a:ext cx="1587" cy="3508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2" name="Rectangle 32"/>
          <p:cNvSpPr>
            <a:spLocks noChangeArrowheads="1"/>
          </p:cNvSpPr>
          <p:nvPr/>
        </p:nvSpPr>
        <p:spPr bwMode="auto">
          <a:xfrm>
            <a:off x="5589588" y="107950"/>
            <a:ext cx="1152525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A-3</a:t>
            </a:r>
          </a:p>
        </p:txBody>
      </p:sp>
      <p:sp>
        <p:nvSpPr>
          <p:cNvPr id="3103" name="Text Box 33"/>
          <p:cNvSpPr txBox="1">
            <a:spLocks noChangeArrowheads="1"/>
          </p:cNvSpPr>
          <p:nvPr/>
        </p:nvSpPr>
        <p:spPr bwMode="auto">
          <a:xfrm>
            <a:off x="4935538" y="8934450"/>
            <a:ext cx="720725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失明</a:t>
            </a:r>
          </a:p>
        </p:txBody>
      </p:sp>
      <p:sp>
        <p:nvSpPr>
          <p:cNvPr id="3104" name="Text Box 34"/>
          <p:cNvSpPr txBox="1">
            <a:spLocks noChangeArrowheads="1"/>
          </p:cNvSpPr>
          <p:nvPr/>
        </p:nvSpPr>
        <p:spPr bwMode="auto">
          <a:xfrm>
            <a:off x="1444625" y="8940800"/>
            <a:ext cx="86360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心不全</a:t>
            </a:r>
          </a:p>
        </p:txBody>
      </p:sp>
      <p:sp>
        <p:nvSpPr>
          <p:cNvPr id="3105" name="Line 35"/>
          <p:cNvSpPr>
            <a:spLocks noChangeShapeType="1"/>
          </p:cNvSpPr>
          <p:nvPr/>
        </p:nvSpPr>
        <p:spPr bwMode="auto">
          <a:xfrm>
            <a:off x="3208338" y="4930775"/>
            <a:ext cx="0" cy="808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6" name="Line 36"/>
          <p:cNvSpPr>
            <a:spLocks noChangeShapeType="1"/>
          </p:cNvSpPr>
          <p:nvPr/>
        </p:nvSpPr>
        <p:spPr bwMode="auto">
          <a:xfrm>
            <a:off x="4124325" y="4781550"/>
            <a:ext cx="0" cy="960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7" name="Line 37"/>
          <p:cNvSpPr>
            <a:spLocks noChangeShapeType="1"/>
          </p:cNvSpPr>
          <p:nvPr/>
        </p:nvSpPr>
        <p:spPr bwMode="auto">
          <a:xfrm flipH="1">
            <a:off x="6165850" y="4705350"/>
            <a:ext cx="0" cy="1020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8" name="Line 38"/>
          <p:cNvSpPr>
            <a:spLocks noChangeShapeType="1"/>
          </p:cNvSpPr>
          <p:nvPr/>
        </p:nvSpPr>
        <p:spPr bwMode="auto">
          <a:xfrm>
            <a:off x="4292600" y="5024438"/>
            <a:ext cx="0" cy="21605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9" name="Line 39"/>
          <p:cNvSpPr>
            <a:spLocks noChangeShapeType="1"/>
          </p:cNvSpPr>
          <p:nvPr/>
        </p:nvSpPr>
        <p:spPr bwMode="auto">
          <a:xfrm flipH="1" flipV="1">
            <a:off x="765175" y="5024438"/>
            <a:ext cx="35274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0" name="Line 40"/>
          <p:cNvSpPr>
            <a:spLocks noChangeShapeType="1"/>
          </p:cNvSpPr>
          <p:nvPr/>
        </p:nvSpPr>
        <p:spPr bwMode="auto">
          <a:xfrm flipH="1">
            <a:off x="4527550" y="6273800"/>
            <a:ext cx="0" cy="911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1" name="Line 41"/>
          <p:cNvSpPr>
            <a:spLocks noChangeShapeType="1"/>
          </p:cNvSpPr>
          <p:nvPr/>
        </p:nvSpPr>
        <p:spPr bwMode="auto">
          <a:xfrm>
            <a:off x="5300663" y="6286500"/>
            <a:ext cx="0" cy="898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2" name="Line 42"/>
          <p:cNvSpPr>
            <a:spLocks noChangeShapeType="1"/>
          </p:cNvSpPr>
          <p:nvPr/>
        </p:nvSpPr>
        <p:spPr bwMode="auto">
          <a:xfrm>
            <a:off x="6381750" y="6248400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3" name="Line 43"/>
          <p:cNvSpPr>
            <a:spLocks noChangeShapeType="1"/>
          </p:cNvSpPr>
          <p:nvPr/>
        </p:nvSpPr>
        <p:spPr bwMode="auto">
          <a:xfrm>
            <a:off x="2703513" y="6969125"/>
            <a:ext cx="4762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4" name="Line 44"/>
          <p:cNvSpPr>
            <a:spLocks noChangeShapeType="1"/>
          </p:cNvSpPr>
          <p:nvPr/>
        </p:nvSpPr>
        <p:spPr bwMode="auto">
          <a:xfrm>
            <a:off x="871538" y="6962775"/>
            <a:ext cx="0" cy="14525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5" name="Line 45"/>
          <p:cNvSpPr>
            <a:spLocks noChangeShapeType="1"/>
          </p:cNvSpPr>
          <p:nvPr/>
        </p:nvSpPr>
        <p:spPr bwMode="auto">
          <a:xfrm flipH="1" flipV="1">
            <a:off x="874713" y="6969125"/>
            <a:ext cx="183515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6" name="Line 46"/>
          <p:cNvSpPr>
            <a:spLocks noChangeShapeType="1"/>
          </p:cNvSpPr>
          <p:nvPr/>
        </p:nvSpPr>
        <p:spPr bwMode="auto">
          <a:xfrm>
            <a:off x="1844675" y="6681788"/>
            <a:ext cx="0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7" name="Line 47"/>
          <p:cNvSpPr>
            <a:spLocks noChangeShapeType="1"/>
          </p:cNvSpPr>
          <p:nvPr/>
        </p:nvSpPr>
        <p:spPr bwMode="auto">
          <a:xfrm flipH="1">
            <a:off x="4005263" y="4730750"/>
            <a:ext cx="28575" cy="2454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8" name="Rectangle 48"/>
          <p:cNvSpPr>
            <a:spLocks noChangeArrowheads="1"/>
          </p:cNvSpPr>
          <p:nvPr/>
        </p:nvSpPr>
        <p:spPr bwMode="auto">
          <a:xfrm>
            <a:off x="2636838" y="6561138"/>
            <a:ext cx="1223962" cy="2159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>
                <a:solidFill>
                  <a:srgbClr val="000000"/>
                </a:solidFill>
              </a:rPr>
              <a:t>血管壁の抵抗増加</a:t>
            </a:r>
          </a:p>
        </p:txBody>
      </p:sp>
      <p:sp>
        <p:nvSpPr>
          <p:cNvPr id="3119" name="Line 49"/>
          <p:cNvSpPr>
            <a:spLocks noChangeShapeType="1"/>
          </p:cNvSpPr>
          <p:nvPr/>
        </p:nvSpPr>
        <p:spPr bwMode="auto">
          <a:xfrm flipH="1">
            <a:off x="3030538" y="7040563"/>
            <a:ext cx="974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0" name="Line 50"/>
          <p:cNvSpPr>
            <a:spLocks noChangeShapeType="1"/>
          </p:cNvSpPr>
          <p:nvPr/>
        </p:nvSpPr>
        <p:spPr bwMode="auto">
          <a:xfrm flipH="1">
            <a:off x="3040063" y="7040563"/>
            <a:ext cx="0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1" name="Line 51"/>
          <p:cNvSpPr>
            <a:spLocks noChangeShapeType="1"/>
          </p:cNvSpPr>
          <p:nvPr/>
        </p:nvSpPr>
        <p:spPr bwMode="auto">
          <a:xfrm flipH="1">
            <a:off x="2852738" y="6962775"/>
            <a:ext cx="0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2" name="Line 52"/>
          <p:cNvSpPr>
            <a:spLocks noChangeShapeType="1"/>
          </p:cNvSpPr>
          <p:nvPr/>
        </p:nvSpPr>
        <p:spPr bwMode="auto">
          <a:xfrm flipH="1">
            <a:off x="2852738" y="6969125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3" name="Line 53"/>
          <p:cNvSpPr>
            <a:spLocks noChangeShapeType="1"/>
          </p:cNvSpPr>
          <p:nvPr/>
        </p:nvSpPr>
        <p:spPr bwMode="auto">
          <a:xfrm>
            <a:off x="3787775" y="6959600"/>
            <a:ext cx="1588" cy="225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4" name="Rectangle 54"/>
          <p:cNvSpPr>
            <a:spLocks noChangeArrowheads="1"/>
          </p:cNvSpPr>
          <p:nvPr/>
        </p:nvSpPr>
        <p:spPr bwMode="auto">
          <a:xfrm>
            <a:off x="1038225" y="6562725"/>
            <a:ext cx="1439863" cy="2238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>
                <a:solidFill>
                  <a:srgbClr val="000000"/>
                </a:solidFill>
              </a:rPr>
              <a:t>血管狭窄・虚血性変化</a:t>
            </a:r>
          </a:p>
        </p:txBody>
      </p:sp>
      <p:sp>
        <p:nvSpPr>
          <p:cNvPr id="3125" name="Line 55"/>
          <p:cNvSpPr>
            <a:spLocks noChangeShapeType="1"/>
          </p:cNvSpPr>
          <p:nvPr/>
        </p:nvSpPr>
        <p:spPr bwMode="auto">
          <a:xfrm>
            <a:off x="3360738" y="6786563"/>
            <a:ext cx="0" cy="1793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6" name="Line 56"/>
          <p:cNvSpPr>
            <a:spLocks noChangeShapeType="1"/>
          </p:cNvSpPr>
          <p:nvPr/>
        </p:nvSpPr>
        <p:spPr bwMode="auto">
          <a:xfrm flipH="1" flipV="1">
            <a:off x="3429000" y="5318125"/>
            <a:ext cx="2447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7" name="Line 57"/>
          <p:cNvSpPr>
            <a:spLocks noChangeShapeType="1"/>
          </p:cNvSpPr>
          <p:nvPr/>
        </p:nvSpPr>
        <p:spPr bwMode="auto">
          <a:xfrm flipH="1">
            <a:off x="3429000" y="4905375"/>
            <a:ext cx="0" cy="414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8" name="Line 58"/>
          <p:cNvSpPr>
            <a:spLocks noChangeShapeType="1"/>
          </p:cNvSpPr>
          <p:nvPr/>
        </p:nvSpPr>
        <p:spPr bwMode="auto">
          <a:xfrm>
            <a:off x="5876925" y="4746625"/>
            <a:ext cx="0" cy="566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129" name="Group 59"/>
          <p:cNvGrpSpPr>
            <a:grpSpLocks/>
          </p:cNvGrpSpPr>
          <p:nvPr/>
        </p:nvGrpSpPr>
        <p:grpSpPr bwMode="auto">
          <a:xfrm>
            <a:off x="1773238" y="6273800"/>
            <a:ext cx="1584325" cy="298450"/>
            <a:chOff x="1117" y="3952"/>
            <a:chExt cx="998" cy="188"/>
          </a:xfrm>
        </p:grpSpPr>
        <p:sp>
          <p:nvSpPr>
            <p:cNvPr id="3171" name="Line 60"/>
            <p:cNvSpPr>
              <a:spLocks noChangeShapeType="1"/>
            </p:cNvSpPr>
            <p:nvPr/>
          </p:nvSpPr>
          <p:spPr bwMode="auto">
            <a:xfrm>
              <a:off x="1933" y="3952"/>
              <a:ext cx="0" cy="6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2" name="Line 61"/>
            <p:cNvSpPr>
              <a:spLocks noChangeShapeType="1"/>
            </p:cNvSpPr>
            <p:nvPr/>
          </p:nvSpPr>
          <p:spPr bwMode="auto">
            <a:xfrm flipH="1">
              <a:off x="1117" y="4027"/>
              <a:ext cx="9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3" name="Line 62"/>
            <p:cNvSpPr>
              <a:spLocks noChangeShapeType="1"/>
            </p:cNvSpPr>
            <p:nvPr/>
          </p:nvSpPr>
          <p:spPr bwMode="auto">
            <a:xfrm>
              <a:off x="2115" y="4027"/>
              <a:ext cx="0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4" name="Line 63"/>
            <p:cNvSpPr>
              <a:spLocks noChangeShapeType="1"/>
            </p:cNvSpPr>
            <p:nvPr/>
          </p:nvSpPr>
          <p:spPr bwMode="auto">
            <a:xfrm>
              <a:off x="1117" y="4021"/>
              <a:ext cx="0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130" name="Line 64"/>
          <p:cNvSpPr>
            <a:spLocks noChangeShapeType="1"/>
          </p:cNvSpPr>
          <p:nvPr/>
        </p:nvSpPr>
        <p:spPr bwMode="auto">
          <a:xfrm>
            <a:off x="4002088" y="8001000"/>
            <a:ext cx="0" cy="5699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1" name="Text Box 65"/>
          <p:cNvSpPr txBox="1">
            <a:spLocks noChangeArrowheads="1"/>
          </p:cNvSpPr>
          <p:nvPr/>
        </p:nvSpPr>
        <p:spPr bwMode="auto">
          <a:xfrm>
            <a:off x="3284538" y="7188200"/>
            <a:ext cx="1314450" cy="1189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64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尿蛋白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微量アルブミン尿</a:t>
            </a:r>
          </a:p>
          <a:p>
            <a:pPr algn="l" eaLnBrk="1" hangingPunct="1"/>
            <a:r>
              <a:rPr lang="ja-JP" altLang="en-US" sz="800">
                <a:solidFill>
                  <a:srgbClr val="000000"/>
                </a:solidFill>
              </a:rPr>
              <a:t>　あなたの値　　　基準値　</a:t>
            </a:r>
          </a:p>
          <a:p>
            <a:pPr algn="l" eaLnBrk="1" hangingPunct="1"/>
            <a:r>
              <a:rPr lang="ja-JP" altLang="en-US" sz="800">
                <a:solidFill>
                  <a:srgbClr val="000000"/>
                </a:solidFill>
              </a:rPr>
              <a:t>　（　　　　）</a:t>
            </a:r>
            <a:r>
              <a:rPr lang="en-US" altLang="ja-JP" sz="800">
                <a:solidFill>
                  <a:srgbClr val="000000"/>
                </a:solidFill>
              </a:rPr>
              <a:t>mg/</a:t>
            </a:r>
            <a:r>
              <a:rPr lang="ja-JP" altLang="en-US" sz="800">
                <a:solidFill>
                  <a:srgbClr val="000000"/>
                </a:solidFill>
              </a:rPr>
              <a:t>ｇ 　</a:t>
            </a:r>
            <a:r>
              <a:rPr lang="en-US" altLang="ja-JP" sz="800">
                <a:solidFill>
                  <a:srgbClr val="000000"/>
                </a:solidFill>
              </a:rPr>
              <a:t>〔</a:t>
            </a:r>
            <a:r>
              <a:rPr lang="ja-JP" altLang="en-US" sz="800">
                <a:solidFill>
                  <a:srgbClr val="000000"/>
                </a:solidFill>
              </a:rPr>
              <a:t>～</a:t>
            </a:r>
            <a:r>
              <a:rPr lang="en-US" altLang="ja-JP" sz="800">
                <a:solidFill>
                  <a:srgbClr val="000000"/>
                </a:solidFill>
              </a:rPr>
              <a:t>29〕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クレアチニン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　</a:t>
            </a:r>
            <a:r>
              <a:rPr lang="ja-JP" altLang="en-US" sz="800">
                <a:solidFill>
                  <a:srgbClr val="000000"/>
                </a:solidFill>
              </a:rPr>
              <a:t>あなたの値</a:t>
            </a:r>
            <a:r>
              <a:rPr lang="ja-JP" altLang="en-US" sz="1000">
                <a:solidFill>
                  <a:srgbClr val="000000"/>
                </a:solidFill>
              </a:rPr>
              <a:t>　　　</a:t>
            </a:r>
            <a:r>
              <a:rPr lang="ja-JP" altLang="en-US" sz="800">
                <a:solidFill>
                  <a:srgbClr val="000000"/>
                </a:solidFill>
              </a:rPr>
              <a:t>基準値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　</a:t>
            </a:r>
            <a:r>
              <a:rPr lang="ja-JP" altLang="en-US" sz="800">
                <a:solidFill>
                  <a:srgbClr val="000000"/>
                </a:solidFill>
              </a:rPr>
              <a:t>（　　　　）</a:t>
            </a:r>
            <a:r>
              <a:rPr lang="en-US" altLang="ja-JP" sz="800">
                <a:solidFill>
                  <a:srgbClr val="000000"/>
                </a:solidFill>
              </a:rPr>
              <a:t>mg/dl</a:t>
            </a:r>
            <a:r>
              <a:rPr lang="ja-JP" altLang="en-US" sz="800">
                <a:solidFill>
                  <a:srgbClr val="000000"/>
                </a:solidFill>
              </a:rPr>
              <a:t>　</a:t>
            </a:r>
            <a:r>
              <a:rPr lang="en-US" altLang="ja-JP" sz="800">
                <a:solidFill>
                  <a:srgbClr val="000000"/>
                </a:solidFill>
              </a:rPr>
              <a:t>〔</a:t>
            </a:r>
            <a:r>
              <a:rPr lang="ja-JP" altLang="en-US" sz="800">
                <a:solidFill>
                  <a:srgbClr val="000000"/>
                </a:solidFill>
              </a:rPr>
              <a:t>～</a:t>
            </a:r>
            <a:r>
              <a:rPr lang="en-US" altLang="ja-JP" sz="800">
                <a:solidFill>
                  <a:srgbClr val="000000"/>
                </a:solidFill>
              </a:rPr>
              <a:t>0.99〕</a:t>
            </a:r>
          </a:p>
        </p:txBody>
      </p:sp>
      <p:sp>
        <p:nvSpPr>
          <p:cNvPr id="3132" name="Rectangle 66"/>
          <p:cNvSpPr>
            <a:spLocks noChangeArrowheads="1"/>
          </p:cNvSpPr>
          <p:nvPr/>
        </p:nvSpPr>
        <p:spPr bwMode="auto">
          <a:xfrm>
            <a:off x="1916113" y="5745163"/>
            <a:ext cx="2305050" cy="5445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</a:rPr>
              <a:t>動脈硬化</a:t>
            </a:r>
          </a:p>
        </p:txBody>
      </p:sp>
      <p:sp>
        <p:nvSpPr>
          <p:cNvPr id="3133" name="Line 67"/>
          <p:cNvSpPr>
            <a:spLocks noChangeShapeType="1"/>
          </p:cNvSpPr>
          <p:nvPr/>
        </p:nvSpPr>
        <p:spPr bwMode="auto">
          <a:xfrm>
            <a:off x="5300663" y="760095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4" name="Line 68"/>
          <p:cNvSpPr>
            <a:spLocks noChangeShapeType="1"/>
          </p:cNvSpPr>
          <p:nvPr/>
        </p:nvSpPr>
        <p:spPr bwMode="auto">
          <a:xfrm>
            <a:off x="5300663" y="8408988"/>
            <a:ext cx="0" cy="515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5" name="Line 69"/>
          <p:cNvSpPr>
            <a:spLocks noChangeShapeType="1"/>
          </p:cNvSpPr>
          <p:nvPr/>
        </p:nvSpPr>
        <p:spPr bwMode="auto">
          <a:xfrm flipH="1">
            <a:off x="6381750" y="7546975"/>
            <a:ext cx="0" cy="234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6" name="Line 70"/>
          <p:cNvSpPr>
            <a:spLocks noChangeShapeType="1"/>
          </p:cNvSpPr>
          <p:nvPr/>
        </p:nvSpPr>
        <p:spPr bwMode="auto">
          <a:xfrm>
            <a:off x="4005263" y="8697913"/>
            <a:ext cx="0" cy="261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7" name="Text Box 71"/>
          <p:cNvSpPr txBox="1">
            <a:spLocks noChangeArrowheads="1"/>
          </p:cNvSpPr>
          <p:nvPr/>
        </p:nvSpPr>
        <p:spPr bwMode="auto">
          <a:xfrm>
            <a:off x="3636963" y="8575675"/>
            <a:ext cx="719137" cy="223838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腎不全</a:t>
            </a:r>
          </a:p>
        </p:txBody>
      </p:sp>
      <p:sp>
        <p:nvSpPr>
          <p:cNvPr id="3138" name="Line 72"/>
          <p:cNvSpPr>
            <a:spLocks noChangeShapeType="1"/>
          </p:cNvSpPr>
          <p:nvPr/>
        </p:nvSpPr>
        <p:spPr bwMode="auto">
          <a:xfrm flipH="1">
            <a:off x="1844675" y="8566150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9" name="Text Box 73"/>
          <p:cNvSpPr txBox="1">
            <a:spLocks noChangeArrowheads="1"/>
          </p:cNvSpPr>
          <p:nvPr/>
        </p:nvSpPr>
        <p:spPr bwMode="auto">
          <a:xfrm>
            <a:off x="1465263" y="8199438"/>
            <a:ext cx="792162" cy="40798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55000"/>
              </a:lnSpc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虚血性 </a:t>
            </a:r>
          </a:p>
          <a:p>
            <a:pPr algn="l" eaLnBrk="1" hangingPunct="1">
              <a:lnSpc>
                <a:spcPct val="55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    心疾患　</a:t>
            </a:r>
            <a:endParaRPr lang="ja-JP" altLang="en-US" sz="800">
              <a:solidFill>
                <a:srgbClr val="000000"/>
              </a:solidFill>
            </a:endParaRPr>
          </a:p>
        </p:txBody>
      </p:sp>
      <p:sp>
        <p:nvSpPr>
          <p:cNvPr id="3140" name="Rectangle 74"/>
          <p:cNvSpPr>
            <a:spLocks noChangeArrowheads="1"/>
          </p:cNvSpPr>
          <p:nvPr/>
        </p:nvSpPr>
        <p:spPr bwMode="auto">
          <a:xfrm>
            <a:off x="533400" y="5168900"/>
            <a:ext cx="1358900" cy="1119188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82800" rIns="54000" bIns="82800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1000">
                <a:solidFill>
                  <a:srgbClr val="000000"/>
                </a:solidFill>
                <a:latin typeface="Arial" panose="020B0604020202020204" pitchFamily="34" charset="0"/>
              </a:rPr>
              <a:t>□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頚部エコー検査</a:t>
            </a:r>
          </a:p>
          <a:p>
            <a:pPr algn="l" eaLnBrk="1" hangingPunct="1"/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　　内中膜複合肥厚度</a:t>
            </a:r>
          </a:p>
          <a:p>
            <a:pPr algn="l" eaLnBrk="1" hangingPunct="1"/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　　　右（　　　）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mm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　左（　　　）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mm </a:t>
            </a:r>
          </a:p>
          <a:p>
            <a:pPr algn="l" eaLnBrk="1" hangingPunct="1"/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　　　所見（　　　　　　　　　　　　　　）</a:t>
            </a:r>
          </a:p>
          <a:p>
            <a:pPr algn="l" eaLnBrk="1" hangingPunct="1"/>
            <a:r>
              <a:rPr lang="ja-JP" altLang="en-US" sz="1000">
                <a:solidFill>
                  <a:srgbClr val="000000"/>
                </a:solidFill>
                <a:latin typeface="Arial" panose="020B0604020202020204" pitchFamily="34" charset="0"/>
              </a:rPr>
              <a:t>□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PWV(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脈波伝播速度）</a:t>
            </a:r>
          </a:p>
          <a:p>
            <a:pPr algn="l" eaLnBrk="1" hangingPunct="1"/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　　　　（　　　　）ｃｍ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/S</a:t>
            </a:r>
          </a:p>
          <a:p>
            <a:pPr algn="l" eaLnBrk="1" hangingPunct="1"/>
            <a:r>
              <a:rPr lang="en-US" altLang="ja-JP" sz="1000">
                <a:solidFill>
                  <a:srgbClr val="000000"/>
                </a:solidFill>
              </a:rPr>
              <a:t>□</a:t>
            </a:r>
            <a:r>
              <a:rPr lang="en-US" altLang="ja-JP" sz="700">
                <a:solidFill>
                  <a:srgbClr val="000000"/>
                </a:solidFill>
              </a:rPr>
              <a:t>ABI(</a:t>
            </a:r>
            <a:r>
              <a:rPr lang="ja-JP" altLang="en-US" sz="700">
                <a:solidFill>
                  <a:srgbClr val="000000"/>
                </a:solidFill>
              </a:rPr>
              <a:t>足間接</a:t>
            </a:r>
            <a:r>
              <a:rPr lang="en-US" altLang="ja-JP" sz="700">
                <a:solidFill>
                  <a:srgbClr val="000000"/>
                </a:solidFill>
              </a:rPr>
              <a:t>/</a:t>
            </a:r>
            <a:r>
              <a:rPr lang="ja-JP" altLang="en-US" sz="700">
                <a:solidFill>
                  <a:srgbClr val="000000"/>
                </a:solidFill>
              </a:rPr>
              <a:t>上腕血圧比）</a:t>
            </a:r>
          </a:p>
          <a:p>
            <a:pPr algn="l" eaLnBrk="1" hangingPunct="1"/>
            <a:r>
              <a:rPr lang="ja-JP" altLang="en-US" sz="1000">
                <a:solidFill>
                  <a:srgbClr val="000000"/>
                </a:solidFill>
              </a:rPr>
              <a:t>□</a:t>
            </a:r>
            <a:r>
              <a:rPr lang="ja-JP" altLang="en-US" sz="700">
                <a:solidFill>
                  <a:srgbClr val="000000"/>
                </a:solidFill>
              </a:rPr>
              <a:t>間歇性跛行（有・無）</a:t>
            </a:r>
            <a:endParaRPr lang="ja-JP" altLang="en-US" sz="7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41" name="Text Box 75"/>
          <p:cNvSpPr txBox="1">
            <a:spLocks noChangeArrowheads="1"/>
          </p:cNvSpPr>
          <p:nvPr/>
        </p:nvSpPr>
        <p:spPr bwMode="auto">
          <a:xfrm>
            <a:off x="4906963" y="8043863"/>
            <a:ext cx="792162" cy="47466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糖尿病 </a:t>
            </a:r>
          </a:p>
          <a:p>
            <a:pPr algn="l" eaLnBrk="1" hangingPunct="1">
              <a:lnSpc>
                <a:spcPct val="75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    網膜症</a:t>
            </a:r>
            <a:endParaRPr lang="ja-JP" altLang="en-US" sz="800">
              <a:solidFill>
                <a:srgbClr val="000000"/>
              </a:solidFill>
            </a:endParaRPr>
          </a:p>
        </p:txBody>
      </p:sp>
      <p:sp>
        <p:nvSpPr>
          <p:cNvPr id="3142" name="Text Box 76"/>
          <p:cNvSpPr txBox="1">
            <a:spLocks noChangeArrowheads="1"/>
          </p:cNvSpPr>
          <p:nvPr/>
        </p:nvSpPr>
        <p:spPr bwMode="auto">
          <a:xfrm>
            <a:off x="4684713" y="7194550"/>
            <a:ext cx="1223962" cy="5222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10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眼底検査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　</a:t>
            </a:r>
            <a:r>
              <a:rPr lang="ja-JP" altLang="en-US" sz="800">
                <a:solidFill>
                  <a:srgbClr val="000000"/>
                </a:solidFill>
              </a:rPr>
              <a:t>あなたの値</a:t>
            </a:r>
            <a:r>
              <a:rPr lang="ja-JP" altLang="en-US" sz="1000">
                <a:solidFill>
                  <a:srgbClr val="000000"/>
                </a:solidFill>
              </a:rPr>
              <a:t>　　</a:t>
            </a:r>
            <a:r>
              <a:rPr lang="ja-JP" altLang="en-US" sz="800">
                <a:solidFill>
                  <a:srgbClr val="000000"/>
                </a:solidFill>
              </a:rPr>
              <a:t>基準値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　</a:t>
            </a:r>
            <a:r>
              <a:rPr lang="en-US" altLang="ja-JP" sz="800">
                <a:solidFill>
                  <a:srgbClr val="000000"/>
                </a:solidFill>
              </a:rPr>
              <a:t>H</a:t>
            </a:r>
            <a:r>
              <a:rPr lang="ja-JP" altLang="en-US" sz="800">
                <a:solidFill>
                  <a:srgbClr val="000000"/>
                </a:solidFill>
              </a:rPr>
              <a:t>（　）</a:t>
            </a:r>
            <a:r>
              <a:rPr lang="en-US" altLang="ja-JP" sz="800">
                <a:solidFill>
                  <a:srgbClr val="000000"/>
                </a:solidFill>
              </a:rPr>
              <a:t>S</a:t>
            </a:r>
            <a:r>
              <a:rPr lang="ja-JP" altLang="en-US" sz="800">
                <a:solidFill>
                  <a:srgbClr val="000000"/>
                </a:solidFill>
              </a:rPr>
              <a:t>（　）　　 </a:t>
            </a:r>
            <a:r>
              <a:rPr lang="en-US" altLang="ja-JP" sz="800">
                <a:solidFill>
                  <a:srgbClr val="000000"/>
                </a:solidFill>
              </a:rPr>
              <a:t>〔H0S0〕</a:t>
            </a:r>
          </a:p>
        </p:txBody>
      </p:sp>
      <p:sp>
        <p:nvSpPr>
          <p:cNvPr id="3143" name="Text Box 77"/>
          <p:cNvSpPr txBox="1">
            <a:spLocks noChangeArrowheads="1"/>
          </p:cNvSpPr>
          <p:nvPr/>
        </p:nvSpPr>
        <p:spPr bwMode="auto">
          <a:xfrm>
            <a:off x="314325" y="3351213"/>
            <a:ext cx="919163" cy="7540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尿酸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あなたの値　  基準値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（　　　）</a:t>
            </a:r>
            <a:r>
              <a:rPr lang="en-US" altLang="ja-JP" sz="700">
                <a:solidFill>
                  <a:srgbClr val="000000"/>
                </a:solidFill>
              </a:rPr>
              <a:t>mg/dl</a:t>
            </a:r>
            <a:r>
              <a:rPr lang="ja-JP" altLang="en-US" sz="700">
                <a:solidFill>
                  <a:srgbClr val="000000"/>
                </a:solidFill>
              </a:rPr>
              <a:t>　</a:t>
            </a:r>
            <a:r>
              <a:rPr lang="en-US" altLang="ja-JP" sz="700">
                <a:solidFill>
                  <a:srgbClr val="000000"/>
                </a:solidFill>
              </a:rPr>
              <a:t>〔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6.9〕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sz="700">
                <a:solidFill>
                  <a:srgbClr val="000000"/>
                </a:solidFill>
              </a:rPr>
              <a:t> ※</a:t>
            </a:r>
            <a:r>
              <a:rPr lang="ja-JP" altLang="en-US" sz="700">
                <a:solidFill>
                  <a:srgbClr val="000000"/>
                </a:solidFill>
              </a:rPr>
              <a:t>家族歴（有・無）　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    治療中（有・無）</a:t>
            </a:r>
          </a:p>
        </p:txBody>
      </p:sp>
      <p:sp>
        <p:nvSpPr>
          <p:cNvPr id="3144" name="Text Box 78"/>
          <p:cNvSpPr txBox="1">
            <a:spLocks noChangeArrowheads="1"/>
          </p:cNvSpPr>
          <p:nvPr/>
        </p:nvSpPr>
        <p:spPr bwMode="auto">
          <a:xfrm>
            <a:off x="1270000" y="3351213"/>
            <a:ext cx="1181100" cy="1439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肝機能</a:t>
            </a:r>
            <a:r>
              <a:rPr lang="ja-JP" altLang="en-US" sz="1200">
                <a:solidFill>
                  <a:srgbClr val="000000"/>
                </a:solidFill>
              </a:rPr>
              <a:t>　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800">
                <a:solidFill>
                  <a:srgbClr val="000000"/>
                </a:solidFill>
              </a:rPr>
              <a:t>          </a:t>
            </a:r>
            <a:r>
              <a:rPr lang="ja-JP" altLang="en-US" sz="700">
                <a:solidFill>
                  <a:srgbClr val="000000"/>
                </a:solidFill>
              </a:rPr>
              <a:t>あなたの値　基準値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ja-JP" sz="700">
                <a:solidFill>
                  <a:srgbClr val="000000"/>
                </a:solidFill>
              </a:rPr>
              <a:t>ALT(GPT) </a:t>
            </a:r>
            <a:r>
              <a:rPr lang="ja-JP" altLang="en-US" sz="700">
                <a:solidFill>
                  <a:srgbClr val="000000"/>
                </a:solidFill>
              </a:rPr>
              <a:t>（　　）</a:t>
            </a:r>
            <a:r>
              <a:rPr lang="en-US" altLang="ja-JP" sz="700">
                <a:solidFill>
                  <a:srgbClr val="000000"/>
                </a:solidFill>
              </a:rPr>
              <a:t>IU/l 〔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30〕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ja-JP" sz="700">
                <a:solidFill>
                  <a:srgbClr val="000000"/>
                </a:solidFill>
              </a:rPr>
              <a:t>AST</a:t>
            </a:r>
            <a:r>
              <a:rPr lang="ja-JP" altLang="ja-JP" sz="700">
                <a:solidFill>
                  <a:srgbClr val="000000"/>
                </a:solidFill>
              </a:rPr>
              <a:t>(G</a:t>
            </a:r>
            <a:r>
              <a:rPr lang="en-US" altLang="ja-JP" sz="700">
                <a:solidFill>
                  <a:srgbClr val="000000"/>
                </a:solidFill>
              </a:rPr>
              <a:t>O</a:t>
            </a:r>
            <a:r>
              <a:rPr lang="ja-JP" altLang="ja-JP" sz="700">
                <a:solidFill>
                  <a:srgbClr val="000000"/>
                </a:solidFill>
              </a:rPr>
              <a:t>T)</a:t>
            </a:r>
            <a:r>
              <a:rPr lang="ja-JP" altLang="en-US" sz="700">
                <a:solidFill>
                  <a:srgbClr val="000000"/>
                </a:solidFill>
              </a:rPr>
              <a:t>（　　） 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IU/l </a:t>
            </a:r>
            <a:r>
              <a:rPr lang="en-US" altLang="ja-JP" sz="700">
                <a:solidFill>
                  <a:srgbClr val="000000"/>
                </a:solidFill>
              </a:rPr>
              <a:t>〔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30 〕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ja-JP" sz="700">
                <a:solidFill>
                  <a:srgbClr val="000000"/>
                </a:solidFill>
              </a:rPr>
              <a:t>γ-GT     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（　　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) IU/l  〔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～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50 〕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（</a:t>
            </a:r>
            <a:r>
              <a:rPr lang="en-US" altLang="ja-JP" sz="700">
                <a:solidFill>
                  <a:srgbClr val="000000"/>
                </a:solidFill>
              </a:rPr>
              <a:t>γ-GTP</a:t>
            </a:r>
            <a:r>
              <a:rPr lang="ja-JP" altLang="en-US" sz="700">
                <a:solidFill>
                  <a:srgbClr val="000000"/>
                </a:solidFill>
              </a:rPr>
              <a:t>）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ja-JP" sz="700">
                <a:solidFill>
                  <a:srgbClr val="000000"/>
                </a:solidFill>
              </a:rPr>
              <a:t>※</a:t>
            </a:r>
            <a:r>
              <a:rPr lang="ja-JP" altLang="en-US" sz="700">
                <a:solidFill>
                  <a:srgbClr val="000000"/>
                </a:solidFill>
              </a:rPr>
              <a:t>家族歴（有・無）　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   治療中（有・無）</a:t>
            </a:r>
          </a:p>
        </p:txBody>
      </p:sp>
      <p:sp>
        <p:nvSpPr>
          <p:cNvPr id="3145" name="Line 79"/>
          <p:cNvSpPr>
            <a:spLocks noChangeShapeType="1"/>
          </p:cNvSpPr>
          <p:nvPr/>
        </p:nvSpPr>
        <p:spPr bwMode="auto">
          <a:xfrm>
            <a:off x="3195638" y="2792413"/>
            <a:ext cx="0" cy="539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6" name="Line 80"/>
          <p:cNvSpPr>
            <a:spLocks noChangeShapeType="1"/>
          </p:cNvSpPr>
          <p:nvPr/>
        </p:nvSpPr>
        <p:spPr bwMode="auto">
          <a:xfrm>
            <a:off x="4548188" y="3052763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7" name="Line 81"/>
          <p:cNvSpPr>
            <a:spLocks noChangeShapeType="1"/>
          </p:cNvSpPr>
          <p:nvPr/>
        </p:nvSpPr>
        <p:spPr bwMode="auto">
          <a:xfrm>
            <a:off x="6000750" y="3062288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8" name="Line 82"/>
          <p:cNvSpPr>
            <a:spLocks noChangeShapeType="1"/>
          </p:cNvSpPr>
          <p:nvPr/>
        </p:nvSpPr>
        <p:spPr bwMode="auto">
          <a:xfrm>
            <a:off x="754063" y="3062288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9" name="Line 83"/>
          <p:cNvSpPr>
            <a:spLocks noChangeShapeType="1"/>
          </p:cNvSpPr>
          <p:nvPr/>
        </p:nvSpPr>
        <p:spPr bwMode="auto">
          <a:xfrm>
            <a:off x="1812925" y="3062288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0" name="Line 84"/>
          <p:cNvSpPr>
            <a:spLocks noChangeShapeType="1"/>
          </p:cNvSpPr>
          <p:nvPr/>
        </p:nvSpPr>
        <p:spPr bwMode="auto">
          <a:xfrm>
            <a:off x="752475" y="3068638"/>
            <a:ext cx="52562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1" name="Text Box 85"/>
          <p:cNvSpPr txBox="1">
            <a:spLocks noChangeArrowheads="1"/>
          </p:cNvSpPr>
          <p:nvPr/>
        </p:nvSpPr>
        <p:spPr bwMode="auto">
          <a:xfrm>
            <a:off x="3775075" y="3351213"/>
            <a:ext cx="1604963" cy="15732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血圧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  </a:t>
            </a:r>
            <a:r>
              <a:rPr lang="ja-JP" altLang="en-US" sz="700">
                <a:solidFill>
                  <a:srgbClr val="000000"/>
                </a:solidFill>
              </a:rPr>
              <a:t>あなたの値（ 　 　</a:t>
            </a:r>
            <a:r>
              <a:rPr lang="en-US" altLang="ja-JP" sz="700">
                <a:solidFill>
                  <a:srgbClr val="000000"/>
                </a:solidFill>
              </a:rPr>
              <a:t>/    </a:t>
            </a:r>
            <a:r>
              <a:rPr lang="ja-JP" altLang="en-US" sz="700">
                <a:solidFill>
                  <a:srgbClr val="000000"/>
                </a:solidFill>
              </a:rPr>
              <a:t>　）</a:t>
            </a:r>
            <a:r>
              <a:rPr lang="en-US" altLang="ja-JP" sz="700">
                <a:solidFill>
                  <a:srgbClr val="000000"/>
                </a:solidFill>
              </a:rPr>
              <a:t>mmHg  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　　　　　　　収縮期　　　　　　　　拡張期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重症　　　　</a:t>
            </a:r>
            <a:r>
              <a:rPr lang="en-US" altLang="ja-JP" sz="700">
                <a:solidFill>
                  <a:srgbClr val="000000"/>
                </a:solidFill>
              </a:rPr>
              <a:t>180</a:t>
            </a:r>
            <a:r>
              <a:rPr lang="ja-JP" altLang="en-US" sz="700">
                <a:solidFill>
                  <a:srgbClr val="000000"/>
                </a:solidFill>
              </a:rPr>
              <a:t>以上　　または　</a:t>
            </a:r>
            <a:r>
              <a:rPr lang="en-US" altLang="ja-JP" sz="700">
                <a:solidFill>
                  <a:srgbClr val="000000"/>
                </a:solidFill>
              </a:rPr>
              <a:t>110</a:t>
            </a:r>
            <a:r>
              <a:rPr lang="ja-JP" altLang="en-US" sz="700">
                <a:solidFill>
                  <a:srgbClr val="000000"/>
                </a:solidFill>
              </a:rPr>
              <a:t>以上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中等症　 　</a:t>
            </a:r>
            <a:r>
              <a:rPr lang="en-US" altLang="ja-JP" sz="700">
                <a:solidFill>
                  <a:srgbClr val="000000"/>
                </a:solidFill>
              </a:rPr>
              <a:t>160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179</a:t>
            </a:r>
            <a:r>
              <a:rPr lang="ja-JP" altLang="en-US" sz="700">
                <a:solidFill>
                  <a:srgbClr val="000000"/>
                </a:solidFill>
              </a:rPr>
              <a:t>　または　</a:t>
            </a:r>
            <a:r>
              <a:rPr lang="en-US" altLang="ja-JP" sz="700">
                <a:solidFill>
                  <a:srgbClr val="000000"/>
                </a:solidFill>
              </a:rPr>
              <a:t>100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109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軽症　　　　</a:t>
            </a:r>
            <a:r>
              <a:rPr lang="en-US" altLang="ja-JP" sz="700">
                <a:solidFill>
                  <a:srgbClr val="000000"/>
                </a:solidFill>
              </a:rPr>
              <a:t>140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159</a:t>
            </a:r>
            <a:r>
              <a:rPr lang="ja-JP" altLang="en-US" sz="700">
                <a:solidFill>
                  <a:srgbClr val="000000"/>
                </a:solidFill>
              </a:rPr>
              <a:t>　または　　</a:t>
            </a:r>
            <a:r>
              <a:rPr lang="en-US" altLang="ja-JP" sz="700">
                <a:solidFill>
                  <a:srgbClr val="000000"/>
                </a:solidFill>
              </a:rPr>
              <a:t>90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99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正常高値　</a:t>
            </a:r>
            <a:r>
              <a:rPr lang="en-US" altLang="ja-JP" sz="700">
                <a:solidFill>
                  <a:srgbClr val="000000"/>
                </a:solidFill>
              </a:rPr>
              <a:t>130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139</a:t>
            </a:r>
            <a:r>
              <a:rPr lang="ja-JP" altLang="en-US" sz="700">
                <a:solidFill>
                  <a:srgbClr val="000000"/>
                </a:solidFill>
              </a:rPr>
              <a:t>　または　　</a:t>
            </a:r>
            <a:r>
              <a:rPr lang="en-US" altLang="ja-JP" sz="700">
                <a:solidFill>
                  <a:srgbClr val="000000"/>
                </a:solidFill>
              </a:rPr>
              <a:t>85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89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正常　　　　</a:t>
            </a:r>
            <a:r>
              <a:rPr lang="en-US" altLang="ja-JP" sz="700">
                <a:solidFill>
                  <a:srgbClr val="000000"/>
                </a:solidFill>
              </a:rPr>
              <a:t>130</a:t>
            </a:r>
            <a:r>
              <a:rPr lang="ja-JP" altLang="en-US" sz="700">
                <a:solidFill>
                  <a:srgbClr val="000000"/>
                </a:solidFill>
              </a:rPr>
              <a:t>未満　　かつ　　　</a:t>
            </a:r>
            <a:r>
              <a:rPr lang="en-US" altLang="ja-JP" sz="700">
                <a:solidFill>
                  <a:srgbClr val="000000"/>
                </a:solidFill>
              </a:rPr>
              <a:t>85</a:t>
            </a:r>
            <a:r>
              <a:rPr lang="ja-JP" altLang="en-US" sz="700">
                <a:solidFill>
                  <a:srgbClr val="000000"/>
                </a:solidFill>
              </a:rPr>
              <a:t>未満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至適　　　　</a:t>
            </a:r>
            <a:r>
              <a:rPr lang="en-US" altLang="ja-JP" sz="700">
                <a:solidFill>
                  <a:srgbClr val="000000"/>
                </a:solidFill>
              </a:rPr>
              <a:t>120</a:t>
            </a:r>
            <a:r>
              <a:rPr lang="ja-JP" altLang="en-US" sz="700">
                <a:solidFill>
                  <a:srgbClr val="000000"/>
                </a:solidFill>
              </a:rPr>
              <a:t>未満　　かつ　　　</a:t>
            </a:r>
            <a:r>
              <a:rPr lang="en-US" altLang="ja-JP" sz="700">
                <a:solidFill>
                  <a:srgbClr val="000000"/>
                </a:solidFill>
              </a:rPr>
              <a:t>80</a:t>
            </a:r>
            <a:r>
              <a:rPr lang="ja-JP" altLang="en-US" sz="700">
                <a:solidFill>
                  <a:srgbClr val="000000"/>
                </a:solidFill>
              </a:rPr>
              <a:t>未満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</a:t>
            </a:r>
            <a:r>
              <a:rPr lang="en-US" altLang="ja-JP" sz="700">
                <a:solidFill>
                  <a:srgbClr val="000000"/>
                </a:solidFill>
              </a:rPr>
              <a:t>※</a:t>
            </a:r>
            <a:r>
              <a:rPr lang="ja-JP" altLang="en-US" sz="700">
                <a:solidFill>
                  <a:srgbClr val="000000"/>
                </a:solidFill>
              </a:rPr>
              <a:t>家族歴（有・無） 　治療中（有・無）　　　　　　　　　　　　　　　　</a:t>
            </a:r>
          </a:p>
        </p:txBody>
      </p:sp>
      <p:sp>
        <p:nvSpPr>
          <p:cNvPr id="3152" name="Text Box 86"/>
          <p:cNvSpPr txBox="1">
            <a:spLocks noChangeArrowheads="1"/>
          </p:cNvSpPr>
          <p:nvPr/>
        </p:nvSpPr>
        <p:spPr bwMode="auto">
          <a:xfrm>
            <a:off x="2684463" y="3351213"/>
            <a:ext cx="1060450" cy="157956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64800" rIns="18000" bIns="36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1000">
                <a:solidFill>
                  <a:srgbClr val="000000"/>
                </a:solidFill>
                <a:latin typeface="Arial" panose="020B0604020202020204" pitchFamily="34" charset="0"/>
              </a:rPr>
              <a:t>脂質</a:t>
            </a:r>
            <a:r>
              <a:rPr lang="ja-JP" altLang="en-US" sz="1200">
                <a:solidFill>
                  <a:srgbClr val="000000"/>
                </a:solidFill>
                <a:latin typeface="Arial" panose="020B0604020202020204" pitchFamily="34" charset="0"/>
              </a:rPr>
              <a:t>　　　　　　　</a:t>
            </a:r>
            <a:r>
              <a:rPr lang="ja-JP" altLang="en-US" sz="800">
                <a:solidFill>
                  <a:srgbClr val="000000"/>
                </a:solidFill>
                <a:latin typeface="Arial" panose="020B0604020202020204" pitchFamily="34" charset="0"/>
              </a:rPr>
              <a:t>　　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1200">
                <a:solidFill>
                  <a:srgbClr val="000000"/>
                </a:solidFill>
                <a:latin typeface="Arial" panose="020B0604020202020204" pitchFamily="34" charset="0"/>
              </a:rPr>
              <a:t>□</a:t>
            </a:r>
            <a:r>
              <a:rPr lang="ja-JP" altLang="en-US" sz="800">
                <a:solidFill>
                  <a:srgbClr val="000000"/>
                </a:solidFill>
                <a:latin typeface="Arial" panose="020B0604020202020204" pitchFamily="34" charset="0"/>
              </a:rPr>
              <a:t>中性脂肪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あなたの値　　 基準値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（　　　）ｍｇ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/dl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　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〔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～</a:t>
            </a:r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149〕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en-US" altLang="ja-JP" sz="800">
                <a:solidFill>
                  <a:srgbClr val="000000"/>
                </a:solidFill>
              </a:rPr>
              <a:t> LDL</a:t>
            </a:r>
            <a:r>
              <a:rPr lang="ja-JP" altLang="en-US" sz="800">
                <a:solidFill>
                  <a:srgbClr val="000000"/>
                </a:solidFill>
              </a:rPr>
              <a:t>コレステロール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solidFill>
                  <a:srgbClr val="000000"/>
                </a:solidFill>
              </a:rPr>
              <a:t> 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あなたの値　　基準値</a:t>
            </a:r>
            <a:endParaRPr lang="ja-JP" altLang="en-US" sz="700">
              <a:solidFill>
                <a:srgbClr val="000000"/>
              </a:solidFill>
            </a:endParaRP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solidFill>
                  <a:srgbClr val="000000"/>
                </a:solidFill>
              </a:rPr>
              <a:t>（　　　）</a:t>
            </a:r>
            <a:r>
              <a:rPr lang="en-US" altLang="ja-JP" sz="700">
                <a:solidFill>
                  <a:srgbClr val="000000"/>
                </a:solidFill>
              </a:rPr>
              <a:t>mg/dl</a:t>
            </a:r>
            <a:r>
              <a:rPr lang="ja-JP" altLang="en-US" sz="700">
                <a:solidFill>
                  <a:srgbClr val="000000"/>
                </a:solidFill>
              </a:rPr>
              <a:t>　</a:t>
            </a:r>
            <a:r>
              <a:rPr lang="en-US" altLang="ja-JP" sz="700">
                <a:solidFill>
                  <a:srgbClr val="000000"/>
                </a:solidFill>
              </a:rPr>
              <a:t>〔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119〕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en-US" altLang="ja-JP" sz="800">
                <a:solidFill>
                  <a:srgbClr val="000000"/>
                </a:solidFill>
              </a:rPr>
              <a:t>HDL</a:t>
            </a:r>
            <a:r>
              <a:rPr lang="ja-JP" altLang="en-US" sz="800">
                <a:solidFill>
                  <a:srgbClr val="000000"/>
                </a:solidFill>
              </a:rPr>
              <a:t>コレステロール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  あなたの値　　基準値</a:t>
            </a:r>
            <a:endParaRPr lang="ja-JP" altLang="en-US" sz="700">
              <a:solidFill>
                <a:srgbClr val="000000"/>
              </a:solidFill>
            </a:endParaRP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solidFill>
                  <a:srgbClr val="000000"/>
                </a:solidFill>
              </a:rPr>
              <a:t> （　　　）</a:t>
            </a:r>
            <a:r>
              <a:rPr lang="en-US" altLang="ja-JP" sz="700">
                <a:solidFill>
                  <a:srgbClr val="000000"/>
                </a:solidFill>
              </a:rPr>
              <a:t>mg/dl</a:t>
            </a:r>
            <a:r>
              <a:rPr lang="ja-JP" altLang="en-US" sz="700">
                <a:solidFill>
                  <a:srgbClr val="000000"/>
                </a:solidFill>
              </a:rPr>
              <a:t>　</a:t>
            </a:r>
            <a:r>
              <a:rPr lang="en-US" altLang="ja-JP" sz="700">
                <a:solidFill>
                  <a:srgbClr val="000000"/>
                </a:solidFill>
              </a:rPr>
              <a:t>〔40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80〕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endParaRPr lang="en-US" altLang="ja-JP" sz="200">
              <a:solidFill>
                <a:srgbClr val="000000"/>
              </a:solidFill>
            </a:endParaRP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en-US" altLang="ja-JP" sz="700">
                <a:solidFill>
                  <a:srgbClr val="000000"/>
                </a:solidFill>
              </a:rPr>
              <a:t>※ </a:t>
            </a:r>
            <a:r>
              <a:rPr lang="ja-JP" altLang="en-US" sz="700">
                <a:solidFill>
                  <a:srgbClr val="000000"/>
                </a:solidFill>
              </a:rPr>
              <a:t>家族歴（有・無）　</a:t>
            </a:r>
          </a:p>
          <a:p>
            <a:pPr algn="l" eaLnBrk="1" hangingPunct="1">
              <a:lnSpc>
                <a:spcPct val="50000"/>
              </a:lnSpc>
              <a:spcBef>
                <a:spcPct val="45000"/>
              </a:spcBef>
            </a:pPr>
            <a:r>
              <a:rPr lang="ja-JP" altLang="en-US" sz="700">
                <a:solidFill>
                  <a:srgbClr val="000000"/>
                </a:solidFill>
              </a:rPr>
              <a:t>　　治療中（有・無）</a:t>
            </a:r>
          </a:p>
        </p:txBody>
      </p:sp>
      <p:sp>
        <p:nvSpPr>
          <p:cNvPr id="3153" name="Line 87"/>
          <p:cNvSpPr>
            <a:spLocks noChangeShapeType="1"/>
          </p:cNvSpPr>
          <p:nvPr/>
        </p:nvSpPr>
        <p:spPr bwMode="auto">
          <a:xfrm flipV="1">
            <a:off x="2449513" y="4016375"/>
            <a:ext cx="238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4" name="Text Box 88"/>
          <p:cNvSpPr txBox="1">
            <a:spLocks noChangeArrowheads="1"/>
          </p:cNvSpPr>
          <p:nvPr/>
        </p:nvSpPr>
        <p:spPr bwMode="auto">
          <a:xfrm>
            <a:off x="5413375" y="3351213"/>
            <a:ext cx="1208088" cy="14938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血糖</a:t>
            </a:r>
            <a:r>
              <a:rPr lang="ja-JP" altLang="en-US" sz="1200">
                <a:solidFill>
                  <a:srgbClr val="000000"/>
                </a:solidFill>
              </a:rPr>
              <a:t>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800">
                <a:solidFill>
                  <a:srgbClr val="000000"/>
                </a:solidFill>
              </a:rPr>
              <a:t>        </a:t>
            </a:r>
            <a:r>
              <a:rPr lang="ja-JP" altLang="en-US" sz="700">
                <a:solidFill>
                  <a:srgbClr val="000000"/>
                </a:solidFill>
              </a:rPr>
              <a:t>あなたの値　　基準値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空腹時（　　　）</a:t>
            </a:r>
            <a:r>
              <a:rPr lang="en-US" altLang="ja-JP" sz="700">
                <a:solidFill>
                  <a:srgbClr val="000000"/>
                </a:solidFill>
              </a:rPr>
              <a:t>mg/dl</a:t>
            </a:r>
            <a:r>
              <a:rPr lang="ja-JP" altLang="en-US" sz="700">
                <a:solidFill>
                  <a:srgbClr val="000000"/>
                </a:solidFill>
              </a:rPr>
              <a:t>　</a:t>
            </a:r>
            <a:r>
              <a:rPr lang="en-US" altLang="ja-JP" sz="700">
                <a:solidFill>
                  <a:srgbClr val="000000"/>
                </a:solidFill>
              </a:rPr>
              <a:t>〔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99〕</a:t>
            </a:r>
            <a:r>
              <a:rPr lang="ja-JP" altLang="en-US" sz="700">
                <a:solidFill>
                  <a:srgbClr val="000000"/>
                </a:solidFill>
              </a:rPr>
              <a:t>　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700">
                <a:solidFill>
                  <a:srgbClr val="000000"/>
                </a:solidFill>
              </a:rPr>
              <a:t>HbA1</a:t>
            </a:r>
            <a:r>
              <a:rPr lang="ja-JP" altLang="en-US" sz="700">
                <a:solidFill>
                  <a:srgbClr val="000000"/>
                </a:solidFill>
              </a:rPr>
              <a:t>ｃ（　　　）</a:t>
            </a:r>
            <a:r>
              <a:rPr lang="en-US" altLang="ja-JP" sz="700">
                <a:solidFill>
                  <a:srgbClr val="000000"/>
                </a:solidFill>
              </a:rPr>
              <a:t>m/dl</a:t>
            </a:r>
            <a:r>
              <a:rPr lang="ja-JP" altLang="en-US" sz="700">
                <a:solidFill>
                  <a:srgbClr val="000000"/>
                </a:solidFill>
              </a:rPr>
              <a:t>　　</a:t>
            </a:r>
            <a:r>
              <a:rPr lang="en-US" altLang="ja-JP" sz="700">
                <a:solidFill>
                  <a:srgbClr val="000000"/>
                </a:solidFill>
              </a:rPr>
              <a:t>〔</a:t>
            </a:r>
            <a:r>
              <a:rPr lang="ja-JP" altLang="en-US" sz="700">
                <a:solidFill>
                  <a:srgbClr val="000000"/>
                </a:solidFill>
              </a:rPr>
              <a:t>～</a:t>
            </a:r>
            <a:r>
              <a:rPr lang="en-US" altLang="ja-JP" sz="700">
                <a:solidFill>
                  <a:srgbClr val="000000"/>
                </a:solidFill>
              </a:rPr>
              <a:t>5.4〕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700">
                <a:solidFill>
                  <a:srgbClr val="000000"/>
                </a:solidFill>
              </a:rPr>
              <a:t>※</a:t>
            </a:r>
            <a:r>
              <a:rPr lang="ja-JP" altLang="en-US" sz="700">
                <a:solidFill>
                  <a:srgbClr val="000000"/>
                </a:solidFill>
              </a:rPr>
              <a:t>家族歴（有・無） 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   治療中（有・無）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600">
                <a:solidFill>
                  <a:srgbClr val="000000"/>
                </a:solidFill>
              </a:rPr>
              <a:t>　妊娠時の尿糖陽性（有・無）</a:t>
            </a:r>
            <a:r>
              <a:rPr lang="ja-JP" altLang="en-US" sz="500">
                <a:solidFill>
                  <a:srgbClr val="000000"/>
                </a:solidFill>
              </a:rPr>
              <a:t>女性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endParaRPr lang="ja-JP" altLang="en-US" sz="600">
              <a:solidFill>
                <a:srgbClr val="000000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endParaRPr lang="ja-JP" altLang="en-US" sz="700">
              <a:solidFill>
                <a:srgbClr val="000000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ja-JP" altLang="en-US" sz="7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155" name="Rectangle 89"/>
          <p:cNvSpPr>
            <a:spLocks noChangeArrowheads="1"/>
          </p:cNvSpPr>
          <p:nvPr/>
        </p:nvSpPr>
        <p:spPr bwMode="auto">
          <a:xfrm>
            <a:off x="5494338" y="4435475"/>
            <a:ext cx="10080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700">
                <a:solidFill>
                  <a:srgbClr val="000000"/>
                </a:solidFill>
                <a:latin typeface="Arial" panose="020B0604020202020204" pitchFamily="34" charset="0"/>
              </a:rPr>
              <a:t>75</a:t>
            </a:r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ｇ糖負荷検査　</a:t>
            </a:r>
          </a:p>
          <a:p>
            <a:pPr algn="l" eaLnBrk="1" hangingPunct="1"/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  受診済（　年　月）・未</a:t>
            </a:r>
          </a:p>
          <a:p>
            <a:pPr algn="l" eaLnBrk="1" hangingPunct="1"/>
            <a:r>
              <a:rPr lang="ja-JP" altLang="en-US" sz="700">
                <a:solidFill>
                  <a:srgbClr val="000000"/>
                </a:solidFill>
                <a:latin typeface="Arial" panose="020B0604020202020204" pitchFamily="34" charset="0"/>
              </a:rPr>
              <a:t>　 結果（　　　　　　　）</a:t>
            </a:r>
          </a:p>
        </p:txBody>
      </p:sp>
      <p:sp>
        <p:nvSpPr>
          <p:cNvPr id="3156" name="Rectangle 90"/>
          <p:cNvSpPr>
            <a:spLocks noChangeArrowheads="1"/>
          </p:cNvSpPr>
          <p:nvPr/>
        </p:nvSpPr>
        <p:spPr bwMode="auto">
          <a:xfrm>
            <a:off x="6645275" y="920750"/>
            <a:ext cx="198438" cy="39608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18000" rIns="18000"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</a:rPr>
              <a:t>自覚症状はありません</a:t>
            </a:r>
          </a:p>
        </p:txBody>
      </p:sp>
      <p:sp>
        <p:nvSpPr>
          <p:cNvPr id="3157" name="Text Box 91"/>
          <p:cNvSpPr txBox="1">
            <a:spLocks noChangeArrowheads="1"/>
          </p:cNvSpPr>
          <p:nvPr/>
        </p:nvSpPr>
        <p:spPr bwMode="auto">
          <a:xfrm>
            <a:off x="431800" y="8939213"/>
            <a:ext cx="863600" cy="293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壊死切断</a:t>
            </a:r>
          </a:p>
        </p:txBody>
      </p:sp>
      <p:sp>
        <p:nvSpPr>
          <p:cNvPr id="3158" name="Line 92"/>
          <p:cNvSpPr>
            <a:spLocks noChangeShapeType="1"/>
          </p:cNvSpPr>
          <p:nvPr/>
        </p:nvSpPr>
        <p:spPr bwMode="auto">
          <a:xfrm flipH="1">
            <a:off x="874713" y="8697913"/>
            <a:ext cx="0" cy="252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159" name="Group 93"/>
          <p:cNvGrpSpPr>
            <a:grpSpLocks/>
          </p:cNvGrpSpPr>
          <p:nvPr/>
        </p:nvGrpSpPr>
        <p:grpSpPr bwMode="auto">
          <a:xfrm>
            <a:off x="4941888" y="1231900"/>
            <a:ext cx="1439862" cy="1290638"/>
            <a:chOff x="3113" y="676"/>
            <a:chExt cx="907" cy="813"/>
          </a:xfrm>
        </p:grpSpPr>
        <p:sp>
          <p:nvSpPr>
            <p:cNvPr id="3167" name="Rectangle 94"/>
            <p:cNvSpPr>
              <a:spLocks noChangeArrowheads="1"/>
            </p:cNvSpPr>
            <p:nvPr/>
          </p:nvSpPr>
          <p:spPr bwMode="auto">
            <a:xfrm>
              <a:off x="3113" y="676"/>
              <a:ext cx="907" cy="1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rIns="18000" anchor="ctr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ja-JP" altLang="en-US" sz="900">
                  <a:solidFill>
                    <a:srgbClr val="000000"/>
                  </a:solidFill>
                  <a:latin typeface="Arial" panose="020B0604020202020204" pitchFamily="34" charset="0"/>
                </a:rPr>
                <a:t>職種（　　　　　　　　）</a:t>
              </a:r>
            </a:p>
          </p:txBody>
        </p:sp>
        <p:sp>
          <p:nvSpPr>
            <p:cNvPr id="3168" name="Rectangle 95"/>
            <p:cNvSpPr>
              <a:spLocks noChangeArrowheads="1"/>
            </p:cNvSpPr>
            <p:nvPr/>
          </p:nvSpPr>
          <p:spPr bwMode="auto">
            <a:xfrm>
              <a:off x="3113" y="812"/>
              <a:ext cx="907" cy="318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rIns="18000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ja-JP" altLang="en-US" sz="900">
                  <a:solidFill>
                    <a:srgbClr val="000000"/>
                  </a:solidFill>
                  <a:latin typeface="Arial" panose="020B0604020202020204" pitchFamily="34" charset="0"/>
                </a:rPr>
                <a:t>飲酒量</a:t>
              </a:r>
            </a:p>
            <a:p>
              <a:pPr algn="l" eaLnBrk="1" hangingPunct="1"/>
              <a:r>
                <a:rPr lang="ja-JP" altLang="en-US" sz="800">
                  <a:solidFill>
                    <a:srgbClr val="000000"/>
                  </a:solidFill>
                  <a:latin typeface="Arial" panose="020B0604020202020204" pitchFamily="34" charset="0"/>
                </a:rPr>
                <a:t>（日本酒、ビール、焼酎）</a:t>
              </a:r>
            </a:p>
            <a:p>
              <a:pPr algn="l" eaLnBrk="1" hangingPunct="1"/>
              <a:endParaRPr lang="en-US" altLang="ja-JP" sz="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69" name="Rectangle 96"/>
            <p:cNvSpPr>
              <a:spLocks noChangeArrowheads="1"/>
            </p:cNvSpPr>
            <p:nvPr/>
          </p:nvSpPr>
          <p:spPr bwMode="auto">
            <a:xfrm>
              <a:off x="3113" y="1130"/>
              <a:ext cx="907" cy="227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rIns="18000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ja-JP" altLang="en-US" sz="900">
                  <a:solidFill>
                    <a:srgbClr val="000000"/>
                  </a:solidFill>
                  <a:latin typeface="Arial" panose="020B0604020202020204" pitchFamily="34" charset="0"/>
                </a:rPr>
                <a:t>酒の肴の種類</a:t>
              </a:r>
            </a:p>
            <a:p>
              <a:pPr algn="l" eaLnBrk="1" hangingPunct="1"/>
              <a:endParaRPr lang="en-US" altLang="ja-JP" sz="9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70" name="Rectangle 97"/>
            <p:cNvSpPr>
              <a:spLocks noChangeArrowheads="1"/>
            </p:cNvSpPr>
            <p:nvPr/>
          </p:nvSpPr>
          <p:spPr bwMode="auto">
            <a:xfrm>
              <a:off x="3113" y="1355"/>
              <a:ext cx="907" cy="13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rIns="18000" anchor="ctr"/>
            <a:lstStyle>
              <a:lvl1pPr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1000">
                  <a:solidFill>
                    <a:srgbClr val="000000"/>
                  </a:solidFill>
                  <a:latin typeface="Arial" panose="020B0604020202020204" pitchFamily="34" charset="0"/>
                </a:rPr>
                <a:t>□</a:t>
              </a:r>
              <a:r>
                <a:rPr lang="ja-JP" altLang="en-US" sz="1000">
                  <a:solidFill>
                    <a:srgbClr val="000000"/>
                  </a:solidFill>
                  <a:latin typeface="Arial" panose="020B0604020202020204" pitchFamily="34" charset="0"/>
                </a:rPr>
                <a:t>喫煙</a:t>
              </a:r>
              <a:r>
                <a:rPr lang="ja-JP" altLang="en-US" sz="900">
                  <a:solidFill>
                    <a:srgbClr val="000000"/>
                  </a:solidFill>
                  <a:latin typeface="Arial" panose="020B0604020202020204" pitchFamily="34" charset="0"/>
                </a:rPr>
                <a:t>（　　　　本</a:t>
              </a:r>
              <a:r>
                <a:rPr lang="en-US" altLang="ja-JP" sz="900">
                  <a:solidFill>
                    <a:srgbClr val="000000"/>
                  </a:solidFill>
                  <a:latin typeface="Arial" panose="020B0604020202020204" pitchFamily="34" charset="0"/>
                </a:rPr>
                <a:t>/</a:t>
              </a:r>
              <a:r>
                <a:rPr lang="ja-JP" altLang="en-US" sz="900">
                  <a:solidFill>
                    <a:srgbClr val="000000"/>
                  </a:solidFill>
                  <a:latin typeface="Arial" panose="020B0604020202020204" pitchFamily="34" charset="0"/>
                </a:rPr>
                <a:t>日）</a:t>
              </a:r>
            </a:p>
          </p:txBody>
        </p:sp>
      </p:grpSp>
      <p:sp>
        <p:nvSpPr>
          <p:cNvPr id="3160" name="Rectangle 98"/>
          <p:cNvSpPr>
            <a:spLocks noChangeArrowheads="1"/>
          </p:cNvSpPr>
          <p:nvPr/>
        </p:nvSpPr>
        <p:spPr bwMode="auto">
          <a:xfrm>
            <a:off x="4464050" y="5737225"/>
            <a:ext cx="2160588" cy="5445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</a:rPr>
              <a:t>糖尿病性微細血管障害</a:t>
            </a:r>
          </a:p>
        </p:txBody>
      </p:sp>
      <p:sp>
        <p:nvSpPr>
          <p:cNvPr id="3161" name="Line 99"/>
          <p:cNvSpPr>
            <a:spLocks noChangeShapeType="1"/>
          </p:cNvSpPr>
          <p:nvPr/>
        </p:nvSpPr>
        <p:spPr bwMode="auto">
          <a:xfrm flipH="1">
            <a:off x="6381750" y="8107363"/>
            <a:ext cx="0" cy="244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2" name="Text Box 100"/>
          <p:cNvSpPr txBox="1">
            <a:spLocks noChangeArrowheads="1"/>
          </p:cNvSpPr>
          <p:nvPr/>
        </p:nvSpPr>
        <p:spPr bwMode="auto">
          <a:xfrm>
            <a:off x="5986463" y="7793038"/>
            <a:ext cx="801687" cy="3762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□</a:t>
            </a:r>
            <a:r>
              <a:rPr lang="ja-JP" altLang="en-US" sz="1000">
                <a:solidFill>
                  <a:srgbClr val="000000"/>
                </a:solidFill>
                <a:latin typeface="ＭＳ Ｐゴシック" panose="020B0600070205080204" pitchFamily="50" charset="-128"/>
              </a:rPr>
              <a:t>糖尿病　　　　　　　　　  神経障害</a:t>
            </a:r>
            <a:endParaRPr lang="ja-JP" altLang="en-US" sz="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163" name="Text Box 101"/>
          <p:cNvSpPr txBox="1">
            <a:spLocks noChangeArrowheads="1"/>
          </p:cNvSpPr>
          <p:nvPr/>
        </p:nvSpPr>
        <p:spPr bwMode="auto">
          <a:xfrm>
            <a:off x="5989638" y="7200900"/>
            <a:ext cx="830262" cy="4048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468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000">
                <a:solidFill>
                  <a:srgbClr val="000000"/>
                </a:solidFill>
              </a:rPr>
              <a:t>足チェック</a:t>
            </a:r>
          </a:p>
          <a:p>
            <a:pPr algn="l" eaLnBrk="1" hangingPunct="1">
              <a:lnSpc>
                <a:spcPct val="60000"/>
              </a:lnSpc>
              <a:spcBef>
                <a:spcPct val="50000"/>
              </a:spcBef>
            </a:pPr>
            <a:r>
              <a:rPr lang="ja-JP" altLang="en-US" sz="1200">
                <a:solidFill>
                  <a:srgbClr val="000000"/>
                </a:solidFill>
                <a:latin typeface="Arial" panose="020B0604020202020204" pitchFamily="34" charset="0"/>
              </a:rPr>
              <a:t>□</a:t>
            </a:r>
            <a:r>
              <a:rPr lang="ja-JP" altLang="en-US" sz="800">
                <a:solidFill>
                  <a:srgbClr val="000000"/>
                </a:solidFill>
              </a:rPr>
              <a:t>該当項目あり</a:t>
            </a:r>
            <a:r>
              <a:rPr lang="ja-JP" altLang="en-US" sz="1000">
                <a:solidFill>
                  <a:srgbClr val="000000"/>
                </a:solidFill>
              </a:rPr>
              <a:t>　</a:t>
            </a:r>
          </a:p>
        </p:txBody>
      </p:sp>
      <p:sp>
        <p:nvSpPr>
          <p:cNvPr id="3164" name="Text Box 102"/>
          <p:cNvSpPr txBox="1">
            <a:spLocks noChangeArrowheads="1"/>
          </p:cNvSpPr>
          <p:nvPr/>
        </p:nvSpPr>
        <p:spPr bwMode="auto">
          <a:xfrm>
            <a:off x="5988050" y="8928100"/>
            <a:ext cx="80010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200">
                <a:solidFill>
                  <a:srgbClr val="000000"/>
                </a:solidFill>
              </a:rPr>
              <a:t>□</a:t>
            </a:r>
            <a:r>
              <a:rPr lang="ja-JP" altLang="en-US" sz="1000">
                <a:solidFill>
                  <a:srgbClr val="000000"/>
                </a:solidFill>
              </a:rPr>
              <a:t>足の切断</a:t>
            </a:r>
          </a:p>
        </p:txBody>
      </p:sp>
      <p:sp>
        <p:nvSpPr>
          <p:cNvPr id="3165" name="Line 103"/>
          <p:cNvSpPr>
            <a:spLocks noChangeShapeType="1"/>
          </p:cNvSpPr>
          <p:nvPr/>
        </p:nvSpPr>
        <p:spPr bwMode="auto">
          <a:xfrm flipH="1">
            <a:off x="6381750" y="8678863"/>
            <a:ext cx="0" cy="244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6" name="Text Box 104"/>
          <p:cNvSpPr txBox="1">
            <a:spLocks noChangeArrowheads="1"/>
          </p:cNvSpPr>
          <p:nvPr/>
        </p:nvSpPr>
        <p:spPr bwMode="auto">
          <a:xfrm>
            <a:off x="5988050" y="8358188"/>
            <a:ext cx="801688" cy="3889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6800" rIns="18000" bIns="46800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□</a:t>
            </a:r>
            <a:r>
              <a:rPr lang="ja-JP" altLang="en-US" sz="1000">
                <a:solidFill>
                  <a:srgbClr val="000000"/>
                </a:solidFill>
                <a:latin typeface="ＭＳ Ｐゴシック" panose="020B0600070205080204" pitchFamily="50" charset="-128"/>
              </a:rPr>
              <a:t>糖尿病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ja-JP" altLang="en-US" sz="1000">
                <a:solidFill>
                  <a:srgbClr val="000000"/>
                </a:solidFill>
                <a:latin typeface="ＭＳ Ｐゴシック" panose="020B0600070205080204" pitchFamily="50" charset="-128"/>
              </a:rPr>
              <a:t>　　足壊疽</a:t>
            </a:r>
            <a:endParaRPr lang="ja-JP" altLang="en-US" sz="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1885</Words>
  <Application>Microsoft Office PowerPoint</Application>
  <PresentationFormat>A4 210 x 297 mm</PresentationFormat>
  <Paragraphs>232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游ゴシック</vt:lpstr>
      <vt:lpstr>標準デザイン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加藤　美穂</cp:lastModifiedBy>
  <cp:revision>46</cp:revision>
  <dcterms:created xsi:type="dcterms:W3CDTF">2006-01-08T04:53:12Z</dcterms:created>
  <dcterms:modified xsi:type="dcterms:W3CDTF">2025-09-09T02:28:16Z</dcterms:modified>
</cp:coreProperties>
</file>